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8"/>
  </p:notesMasterIdLst>
  <p:sldIdLst>
    <p:sldId id="256" r:id="rId2"/>
    <p:sldId id="257" r:id="rId3"/>
    <p:sldId id="270" r:id="rId4"/>
    <p:sldId id="259" r:id="rId5"/>
    <p:sldId id="258" r:id="rId6"/>
    <p:sldId id="268" r:id="rId7"/>
    <p:sldId id="261" r:id="rId8"/>
    <p:sldId id="262" r:id="rId9"/>
    <p:sldId id="275" r:id="rId10"/>
    <p:sldId id="278" r:id="rId11"/>
    <p:sldId id="277" r:id="rId12"/>
    <p:sldId id="283" r:id="rId13"/>
    <p:sldId id="284" r:id="rId14"/>
    <p:sldId id="281" r:id="rId15"/>
    <p:sldId id="267" r:id="rId16"/>
    <p:sldId id="27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288" autoAdjust="0"/>
  </p:normalViewPr>
  <p:slideViewPr>
    <p:cSldViewPr snapToGrid="0" snapToObjects="1">
      <p:cViewPr varScale="1">
        <p:scale>
          <a:sx n="88" d="100"/>
          <a:sy n="88" d="100"/>
        </p:scale>
        <p:origin x="738" y="306"/>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notesViewPr>
    <p:cSldViewPr snapToGrid="0" snapToObjects="1">
      <p:cViewPr varScale="1">
        <p:scale>
          <a:sx n="84" d="100"/>
          <a:sy n="84" d="100"/>
        </p:scale>
        <p:origin x="391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81778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This comprehensive presentation provides detailed analysis of crime patterns in York Region from 2020-2025, with advanced forecasting through 2027. Based on 299,984 crime records, we identify key trends, temporal patterns, predictive insights, and strategic recommendations for law enforcement and community safety initiatives.</a:t>
            </a:r>
          </a:p>
        </p:txBody>
      </p:sp>
      <p:sp>
        <p:nvSpPr>
          <p:cNvPr id="4" name="Slide Number Placeholder 3"/>
          <p:cNvSpPr>
            <a:spLocks noGrp="1"/>
          </p:cNvSpPr>
          <p:nvPr>
            <p:ph type="sldNum" sz="quarter" idx="5"/>
          </p:nvPr>
        </p:nvSpPr>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08037F-DB21-16F0-BBD9-11516729F4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012FB5-4826-4A37-4B59-90401612661A}"/>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B0B7E200-C3BC-FAC5-C6B7-19A79E3F90FC}"/>
              </a:ext>
            </a:extLst>
          </p:cNvPr>
          <p:cNvSpPr>
            <a:spLocks noGrp="1"/>
          </p:cNvSpPr>
          <p:nvPr>
            <p:ph type="body" sz="quarter" idx="3"/>
          </p:nvPr>
        </p:nvSpPr>
        <p:spPr/>
        <p:txBody>
          <a:bodyPr/>
          <a:lstStyle/>
          <a:p>
            <a:r>
              <a:rPr dirty="0"/>
              <a:t>Comprehensive strategic recommendations organized into four key areas: Emergency Response for District 4 crisis, Crime Prevention focusing on theft reduction, Violence Reduction through community policing, and Resource Optimization using data-driven approaches with emphasis on midnight patrols. Recommendations are prioritized based on risk assessment and forecasting analysis.</a:t>
            </a:r>
          </a:p>
        </p:txBody>
      </p:sp>
      <p:sp>
        <p:nvSpPr>
          <p:cNvPr id="4" name="Slide Number Placeholder 3">
            <a:extLst>
              <a:ext uri="{FF2B5EF4-FFF2-40B4-BE49-F238E27FC236}">
                <a16:creationId xmlns:a16="http://schemas.microsoft.com/office/drawing/2014/main" id="{C11F9CBE-075B-6539-4ED2-1F476806B937}"/>
              </a:ext>
            </a:extLst>
          </p:cNvPr>
          <p:cNvSpPr>
            <a:spLocks noGrp="1"/>
          </p:cNvSpPr>
          <p:nvPr>
            <p:ph type="sldNum" sz="quarter" idx="5"/>
          </p:nvPr>
        </p:nvSpPr>
        <p:spPr/>
      </p:sp>
    </p:spTree>
    <p:extLst>
      <p:ext uri="{BB962C8B-B14F-4D97-AF65-F5344CB8AC3E}">
        <p14:creationId xmlns:p14="http://schemas.microsoft.com/office/powerpoint/2010/main" val="5433853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A71B1E-59AD-FA88-C5E9-E010CB1857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7CD640-A601-F375-3BF4-C698DDCD6CCD}"/>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CA86E3AC-7A9C-2CDE-1440-45788845B05F}"/>
              </a:ext>
            </a:extLst>
          </p:cNvPr>
          <p:cNvSpPr>
            <a:spLocks noGrp="1"/>
          </p:cNvSpPr>
          <p:nvPr>
            <p:ph type="body" sz="quarter" idx="3"/>
          </p:nvPr>
        </p:nvSpPr>
        <p:spPr/>
        <p:txBody>
          <a:bodyPr/>
          <a:lstStyle/>
          <a:p>
            <a:r>
              <a:t>Comprehensive forecasting analysis combining overall crime trends with category-specific projections. Top charts show the overall crime forecast with confidence intervals and detailed crime type forecasts. The analysis indicates continued decline through 2027 following the 2024 anomaly, with property and violent crimes decreasing while fraud offenses are projected to increase. This detailed forecasting enables targeted resource allocation and strategic planning during a favorable trend period.</a:t>
            </a:r>
          </a:p>
        </p:txBody>
      </p:sp>
      <p:sp>
        <p:nvSpPr>
          <p:cNvPr id="4" name="Slide Number Placeholder 3">
            <a:extLst>
              <a:ext uri="{FF2B5EF4-FFF2-40B4-BE49-F238E27FC236}">
                <a16:creationId xmlns:a16="http://schemas.microsoft.com/office/drawing/2014/main" id="{A8061834-996C-EB46-B03A-9A75C3745649}"/>
              </a:ext>
            </a:extLst>
          </p:cNvPr>
          <p:cNvSpPr>
            <a:spLocks noGrp="1"/>
          </p:cNvSpPr>
          <p:nvPr>
            <p:ph type="sldNum" sz="quarter" idx="5"/>
          </p:nvPr>
        </p:nvSpPr>
        <p:spPr/>
      </p:sp>
    </p:spTree>
    <p:extLst>
      <p:ext uri="{BB962C8B-B14F-4D97-AF65-F5344CB8AC3E}">
        <p14:creationId xmlns:p14="http://schemas.microsoft.com/office/powerpoint/2010/main" val="30757823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6AA52A-6AED-8E35-00BF-222EA517B0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52EB3A-C085-7B38-349D-079C24ABC391}"/>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4FEEC5E0-DF57-E560-E739-B502B227C12A}"/>
              </a:ext>
            </a:extLst>
          </p:cNvPr>
          <p:cNvSpPr>
            <a:spLocks noGrp="1"/>
          </p:cNvSpPr>
          <p:nvPr>
            <p:ph type="body" sz="quarter" idx="3"/>
          </p:nvPr>
        </p:nvSpPr>
        <p:spPr/>
        <p:txBody>
          <a:bodyPr/>
          <a:lstStyle/>
          <a:p>
            <a:r>
              <a:rPr lang="en-CA" dirty="0"/>
              <a:t>Comprehensive strategic recommendations organized into four key areas: Emergency Response for District 4 crisis, Crime Prevention focusing on theft reduction, Violence Reduction through community policing, and Resource Optimization using data-driven approaches with emphasis on midnight patrols. Recommendations are prioritized based on risk assessment and forecasting analysis.</a:t>
            </a:r>
          </a:p>
        </p:txBody>
      </p:sp>
      <p:sp>
        <p:nvSpPr>
          <p:cNvPr id="4" name="Slide Number Placeholder 3">
            <a:extLst>
              <a:ext uri="{FF2B5EF4-FFF2-40B4-BE49-F238E27FC236}">
                <a16:creationId xmlns:a16="http://schemas.microsoft.com/office/drawing/2014/main" id="{4FFC9843-DD7B-8360-DB88-3C50EEA8CE1E}"/>
              </a:ext>
            </a:extLst>
          </p:cNvPr>
          <p:cNvSpPr>
            <a:spLocks noGrp="1"/>
          </p:cNvSpPr>
          <p:nvPr>
            <p:ph type="sldNum" sz="quarter" idx="5"/>
          </p:nvPr>
        </p:nvSpPr>
        <p:spPr/>
      </p:sp>
    </p:spTree>
    <p:extLst>
      <p:ext uri="{BB962C8B-B14F-4D97-AF65-F5344CB8AC3E}">
        <p14:creationId xmlns:p14="http://schemas.microsoft.com/office/powerpoint/2010/main" val="32445501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a:noFill/>
          <a:ln w="12700">
            <a:solidFill>
              <a:prstClr val="black"/>
            </a:solidFill>
          </a:ln>
        </p:spPr>
      </p:sp>
      <p:sp>
        <p:nvSpPr>
          <p:cNvPr id="3" name="Notes Placeholder 2"/>
          <p:cNvSpPr>
            <a:spLocks noGrp="1"/>
          </p:cNvSpPr>
          <p:nvPr>
            <p:ph type="body" idx="1"/>
          </p:nvPr>
        </p:nvSpPr>
        <p:spPr>
          <a:xfrm>
            <a:off x="685800" y="4400550"/>
            <a:ext cx="5486400" cy="3600450"/>
          </a:xfrm>
          <a:prstGeom prst="rect">
            <a:avLst/>
          </a:prstGeom>
        </p:spPr>
        <p:txBody>
          <a:bodyPr/>
          <a:lstStyle/>
          <a:p>
            <a:pPr latinLnBrk="1"/>
            <a:r>
              <a:rPr lang="en-CA" sz="1200" b="0" i="0" kern="1200" dirty="0">
                <a:solidFill>
                  <a:schemeClr val="tx1"/>
                </a:solidFill>
                <a:effectLst/>
                <a:latin typeface="+mn-lt"/>
                <a:ea typeface="+mn-ea"/>
                <a:cs typeface="+mn-cs"/>
              </a:rPr>
              <a:t>🚀 INITIATING DISTRICT 4 SCHEDULING CHALLENGE ANALYSIS</a:t>
            </a:r>
          </a:p>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 LOADING ALL DATASETS FOR DISTRICT 4 ANALYSIS</a:t>
            </a:r>
          </a:p>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 Loaded crime dataset 1 from: Occurrence_2016_to_2019_-8293932800498789828.csv</a:t>
            </a:r>
          </a:p>
          <a:p>
            <a:pPr latinLnBrk="1"/>
            <a:r>
              <a:rPr lang="en-CA" sz="1200" b="0" i="0" kern="1200" dirty="0">
                <a:solidFill>
                  <a:schemeClr val="tx1"/>
                </a:solidFill>
                <a:effectLst/>
                <a:latin typeface="+mn-lt"/>
                <a:ea typeface="+mn-ea"/>
                <a:cs typeface="+mn-cs"/>
              </a:rPr>
              <a:t>✓ Loaded crime dataset 2 from: Occurrence_6735166452213004883.csv</a:t>
            </a:r>
          </a:p>
          <a:p>
            <a:pPr latinLnBrk="1"/>
            <a:r>
              <a:rPr lang="en-CA" sz="1200" b="0" i="0" kern="1200" dirty="0">
                <a:solidFill>
                  <a:schemeClr val="tx1"/>
                </a:solidFill>
                <a:effectLst/>
                <a:latin typeface="+mn-lt"/>
                <a:ea typeface="+mn-ea"/>
                <a:cs typeface="+mn-cs"/>
              </a:rPr>
              <a:t>✓ Combined crime data: 299,984 records</a:t>
            </a:r>
          </a:p>
          <a:p>
            <a:pPr latinLnBrk="1"/>
            <a:r>
              <a:rPr lang="en-CA" sz="1200" b="0" i="0" kern="1200" dirty="0">
                <a:solidFill>
                  <a:schemeClr val="tx1"/>
                </a:solidFill>
                <a:effectLst/>
                <a:latin typeface="+mn-lt"/>
                <a:ea typeface="+mn-ea"/>
                <a:cs typeface="+mn-cs"/>
              </a:rPr>
              <a:t>✓ Loaded calls for service data from: Calls for Service 2022 to 2024.xlsx</a:t>
            </a:r>
          </a:p>
          <a:p>
            <a:pPr latinLnBrk="1"/>
            <a:r>
              <a:rPr lang="en-CA" sz="1200" b="0" i="0" kern="1200" dirty="0">
                <a:solidFill>
                  <a:schemeClr val="tx1"/>
                </a:solidFill>
                <a:effectLst/>
                <a:latin typeface="+mn-lt"/>
                <a:ea typeface="+mn-ea"/>
                <a:cs typeface="+mn-cs"/>
              </a:rPr>
              <a:t>  Calls data shape: (479861, 5)</a:t>
            </a:r>
          </a:p>
          <a:p>
            <a:pPr latinLnBrk="1"/>
            <a:r>
              <a:rPr lang="en-CA" sz="1200" b="0" i="0" kern="1200" dirty="0">
                <a:solidFill>
                  <a:schemeClr val="tx1"/>
                </a:solidFill>
                <a:effectLst/>
                <a:latin typeface="+mn-lt"/>
                <a:ea typeface="+mn-ea"/>
                <a:cs typeface="+mn-cs"/>
              </a:rPr>
              <a:t>  Calls data columns: ['Call Date', 'Call Time (HH:MM:SS)', 'District', 'Sector', 'Call Type']</a:t>
            </a:r>
          </a:p>
          <a:p>
            <a:pPr latinLnBrk="1"/>
            <a:r>
              <a:rPr lang="en-CA" sz="1200" b="0" i="0" kern="1200" dirty="0">
                <a:solidFill>
                  <a:schemeClr val="tx1"/>
                </a:solidFill>
                <a:effectLst/>
                <a:latin typeface="+mn-lt"/>
                <a:ea typeface="+mn-ea"/>
                <a:cs typeface="+mn-cs"/>
              </a:rPr>
              <a:t>  First few date values: [20220101, 20220101, 20220101]</a:t>
            </a:r>
          </a:p>
          <a:p>
            <a:pPr latinLnBrk="1"/>
            <a:r>
              <a:rPr lang="en-CA" sz="1200" b="0" i="0" kern="1200" dirty="0">
                <a:solidFill>
                  <a:schemeClr val="tx1"/>
                </a:solidFill>
                <a:effectLst/>
                <a:latin typeface="+mn-lt"/>
                <a:ea typeface="+mn-ea"/>
                <a:cs typeface="+mn-cs"/>
              </a:rPr>
              <a:t>✓ Loaded scheduling exceptions data from: 4 District Exceptions 2022 to 2024.xlsx</a:t>
            </a:r>
          </a:p>
          <a:p>
            <a:pPr latinLnBrk="1"/>
            <a:r>
              <a:rPr lang="en-CA" sz="1200" b="0" i="0" kern="1200" dirty="0">
                <a:solidFill>
                  <a:schemeClr val="tx1"/>
                </a:solidFill>
                <a:effectLst/>
                <a:latin typeface="+mn-lt"/>
                <a:ea typeface="+mn-ea"/>
                <a:cs typeface="+mn-cs"/>
              </a:rPr>
              <a:t>  Scheduling data shape: (29388, 7)</a:t>
            </a:r>
          </a:p>
          <a:p>
            <a:pPr latinLnBrk="1"/>
            <a:r>
              <a:rPr lang="en-CA" sz="1200" b="0" i="0" kern="1200" dirty="0">
                <a:solidFill>
                  <a:schemeClr val="tx1"/>
                </a:solidFill>
                <a:effectLst/>
                <a:latin typeface="+mn-lt"/>
                <a:ea typeface="+mn-ea"/>
                <a:cs typeface="+mn-cs"/>
              </a:rPr>
              <a:t>  Scheduling columns: ['</a:t>
            </a:r>
            <a:r>
              <a:rPr lang="en-CA" sz="1200" b="0" i="0" kern="1200" dirty="0" err="1">
                <a:solidFill>
                  <a:schemeClr val="tx1"/>
                </a:solidFill>
                <a:effectLst/>
                <a:latin typeface="+mn-lt"/>
                <a:ea typeface="+mn-ea"/>
                <a:cs typeface="+mn-cs"/>
              </a:rPr>
              <a:t>station_name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badge_number</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exception_date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exception_start_time</a:t>
            </a:r>
            <a:r>
              <a:rPr lang="en-CA" sz="1200" b="0" i="0" kern="1200" dirty="0">
                <a:solidFill>
                  <a:schemeClr val="tx1"/>
                </a:solidFill>
                <a:effectLst/>
                <a:latin typeface="+mn-lt"/>
                <a:ea typeface="+mn-ea"/>
                <a:cs typeface="+mn-cs"/>
              </a:rPr>
              <a:t>', 'hours', '</a:t>
            </a:r>
            <a:r>
              <a:rPr lang="en-CA" sz="1200" b="0" i="0" kern="1200" dirty="0" err="1">
                <a:solidFill>
                  <a:schemeClr val="tx1"/>
                </a:solidFill>
                <a:effectLst/>
                <a:latin typeface="+mn-lt"/>
                <a:ea typeface="+mn-ea"/>
                <a:cs typeface="+mn-cs"/>
              </a:rPr>
              <a:t>exception_group</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exception_source</a:t>
            </a:r>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  First few rows:</a:t>
            </a:r>
          </a:p>
          <a:p>
            <a:pPr latinLnBrk="1"/>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station_name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badge_number</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exception_date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exception_start_time</a:t>
            </a:r>
            <a:r>
              <a:rPr lang="en-CA" sz="1200" b="0" i="0" kern="1200" dirty="0">
                <a:solidFill>
                  <a:schemeClr val="tx1"/>
                </a:solidFill>
                <a:effectLst/>
                <a:latin typeface="+mn-lt"/>
                <a:ea typeface="+mn-ea"/>
                <a:cs typeface="+mn-cs"/>
              </a:rPr>
              <a:t>  \</a:t>
            </a:r>
          </a:p>
          <a:p>
            <a:pPr latinLnBrk="1"/>
            <a:r>
              <a:rPr lang="en-CA" sz="1200" b="0" i="0" kern="1200" dirty="0">
                <a:solidFill>
                  <a:schemeClr val="tx1"/>
                </a:solidFill>
                <a:effectLst/>
                <a:latin typeface="+mn-lt"/>
                <a:ea typeface="+mn-ea"/>
                <a:cs typeface="+mn-cs"/>
              </a:rPr>
              <a:t>0  4 District D Platoon         97943        20221229             07:00:00   </a:t>
            </a:r>
          </a:p>
          <a:p>
            <a:pPr latinLnBrk="1"/>
            <a:r>
              <a:rPr lang="en-CA" sz="1200" b="0" i="0" kern="1200" dirty="0">
                <a:solidFill>
                  <a:schemeClr val="tx1"/>
                </a:solidFill>
                <a:effectLst/>
                <a:latin typeface="+mn-lt"/>
                <a:ea typeface="+mn-ea"/>
                <a:cs typeface="+mn-cs"/>
              </a:rPr>
              <a:t>1  4 District C Platoon         98017        20221229             18:00:00   </a:t>
            </a:r>
          </a:p>
          <a:p>
            <a:pPr latinLnBrk="1"/>
            <a:r>
              <a:rPr lang="en-CA" sz="1200" b="0" i="0" kern="1200" dirty="0">
                <a:solidFill>
                  <a:schemeClr val="tx1"/>
                </a:solidFill>
                <a:effectLst/>
                <a:latin typeface="+mn-lt"/>
                <a:ea typeface="+mn-ea"/>
                <a:cs typeface="+mn-cs"/>
              </a:rPr>
              <a:t>2  4 District C Platoon         98312        20221229             17:00:00   </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hours </a:t>
            </a:r>
            <a:r>
              <a:rPr lang="en-CA" sz="1200" b="0" i="0" kern="1200" dirty="0" err="1">
                <a:solidFill>
                  <a:schemeClr val="tx1"/>
                </a:solidFill>
                <a:effectLst/>
                <a:latin typeface="+mn-lt"/>
                <a:ea typeface="+mn-ea"/>
                <a:cs typeface="+mn-cs"/>
              </a:rPr>
              <a:t>exception_group</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exception_source</a:t>
            </a:r>
            <a:r>
              <a:rPr lang="en-CA" sz="1200" b="0" i="0" kern="1200" dirty="0">
                <a:solidFill>
                  <a:schemeClr val="tx1"/>
                </a:solidFill>
                <a:effectLst/>
                <a:latin typeface="+mn-lt"/>
                <a:ea typeface="+mn-ea"/>
                <a:cs typeface="+mn-cs"/>
              </a:rPr>
              <a:t>  </a:t>
            </a:r>
          </a:p>
          <a:p>
            <a:pPr latinLnBrk="1"/>
            <a:r>
              <a:rPr lang="en-CA" sz="1200" b="0" i="0" kern="1200" dirty="0">
                <a:solidFill>
                  <a:schemeClr val="tx1"/>
                </a:solidFill>
                <a:effectLst/>
                <a:latin typeface="+mn-lt"/>
                <a:ea typeface="+mn-ea"/>
                <a:cs typeface="+mn-cs"/>
              </a:rPr>
              <a:t>0   12.0    Stat Holiday  Voluntary Time Off  </a:t>
            </a:r>
          </a:p>
          <a:p>
            <a:pPr latinLnBrk="1"/>
            <a:r>
              <a:rPr lang="en-CA" sz="1200" b="0" i="0" kern="1200" dirty="0">
                <a:solidFill>
                  <a:schemeClr val="tx1"/>
                </a:solidFill>
                <a:effectLst/>
                <a:latin typeface="+mn-lt"/>
                <a:ea typeface="+mn-ea"/>
                <a:cs typeface="+mn-cs"/>
              </a:rPr>
              <a:t>1   12.0            Sick                </a:t>
            </a:r>
            <a:r>
              <a:rPr lang="en-CA" sz="1200" b="0" i="0" kern="1200" dirty="0" err="1">
                <a:solidFill>
                  <a:schemeClr val="tx1"/>
                </a:solidFill>
                <a:effectLst/>
                <a:latin typeface="+mn-lt"/>
                <a:ea typeface="+mn-ea"/>
                <a:cs typeface="+mn-cs"/>
              </a:rPr>
              <a:t>Sick</a:t>
            </a:r>
            <a:r>
              <a:rPr lang="en-CA" sz="1200" b="0" i="0" kern="1200" dirty="0">
                <a:solidFill>
                  <a:schemeClr val="tx1"/>
                </a:solidFill>
                <a:effectLst/>
                <a:latin typeface="+mn-lt"/>
                <a:ea typeface="+mn-ea"/>
                <a:cs typeface="+mn-cs"/>
              </a:rPr>
              <a:t>  </a:t>
            </a:r>
          </a:p>
          <a:p>
            <a:pPr latinLnBrk="1"/>
            <a:r>
              <a:rPr lang="en-CA" sz="1200" b="0" i="0" kern="1200" dirty="0">
                <a:solidFill>
                  <a:schemeClr val="tx1"/>
                </a:solidFill>
                <a:effectLst/>
                <a:latin typeface="+mn-lt"/>
                <a:ea typeface="+mn-ea"/>
                <a:cs typeface="+mn-cs"/>
              </a:rPr>
              <a:t>2   12.0            Sick                </a:t>
            </a:r>
            <a:r>
              <a:rPr lang="en-CA" sz="1200" b="0" i="0" kern="1200" dirty="0" err="1">
                <a:solidFill>
                  <a:schemeClr val="tx1"/>
                </a:solidFill>
                <a:effectLst/>
                <a:latin typeface="+mn-lt"/>
                <a:ea typeface="+mn-ea"/>
                <a:cs typeface="+mn-cs"/>
              </a:rPr>
              <a:t>Sick</a:t>
            </a:r>
            <a:r>
              <a:rPr lang="en-CA" sz="1200" b="0" i="0" kern="1200" dirty="0">
                <a:solidFill>
                  <a:schemeClr val="tx1"/>
                </a:solidFill>
                <a:effectLst/>
                <a:latin typeface="+mn-lt"/>
                <a:ea typeface="+mn-ea"/>
                <a:cs typeface="+mn-cs"/>
              </a:rPr>
              <a:t>  </a:t>
            </a:r>
          </a:p>
          <a:p>
            <a:pPr latinLnBrk="1"/>
            <a:r>
              <a:rPr lang="en-CA" sz="1200" b="0" i="0" kern="1200" dirty="0">
                <a:solidFill>
                  <a:schemeClr val="tx1"/>
                </a:solidFill>
                <a:effectLst/>
                <a:latin typeface="+mn-lt"/>
                <a:ea typeface="+mn-ea"/>
                <a:cs typeface="+mn-cs"/>
              </a:rPr>
              <a:t>✓ All datasets loaded successfully</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PREPROCESSING ALL DATASETS</a:t>
            </a:r>
          </a:p>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 Detected crime date column: Occurrence Date</a:t>
            </a:r>
          </a:p>
          <a:p>
            <a:pPr latinLnBrk="1"/>
            <a:r>
              <a:rPr lang="en-CA" sz="1200" b="0" i="0" kern="1200" dirty="0">
                <a:solidFill>
                  <a:schemeClr val="tx1"/>
                </a:solidFill>
                <a:effectLst/>
                <a:latin typeface="+mn-lt"/>
                <a:ea typeface="+mn-ea"/>
                <a:cs typeface="+mn-cs"/>
              </a:rPr>
              <a:t>✓ Preprocessed crime data: 299,984 records</a:t>
            </a:r>
          </a:p>
          <a:p>
            <a:pPr latinLnBrk="1"/>
            <a:r>
              <a:rPr lang="en-CA" sz="1200" b="0" i="0" kern="1200" dirty="0">
                <a:solidFill>
                  <a:schemeClr val="tx1"/>
                </a:solidFill>
                <a:effectLst/>
                <a:latin typeface="+mn-lt"/>
                <a:ea typeface="+mn-ea"/>
                <a:cs typeface="+mn-cs"/>
              </a:rPr>
              <a:t>🔍 Debug calls data:</a:t>
            </a:r>
          </a:p>
          <a:p>
            <a:pPr latinLnBrk="1"/>
            <a:r>
              <a:rPr lang="en-CA" sz="1200" b="0" i="0" kern="1200" dirty="0">
                <a:solidFill>
                  <a:schemeClr val="tx1"/>
                </a:solidFill>
                <a:effectLst/>
                <a:latin typeface="+mn-lt"/>
                <a:ea typeface="+mn-ea"/>
                <a:cs typeface="+mn-cs"/>
              </a:rPr>
              <a:t>  Columns: ['Call Date', 'Call Time (HH:MM:SS)', 'District', 'Sector', 'Call Type']</a:t>
            </a:r>
          </a:p>
          <a:p>
            <a:pPr latinLnBrk="1"/>
            <a:r>
              <a:rPr lang="en-CA" sz="1200" b="0" i="0" kern="1200" dirty="0">
                <a:solidFill>
                  <a:schemeClr val="tx1"/>
                </a:solidFill>
                <a:effectLst/>
                <a:latin typeface="+mn-lt"/>
                <a:ea typeface="+mn-ea"/>
                <a:cs typeface="+mn-cs"/>
              </a:rPr>
              <a:t>  First date values: [20220101, 20220101, 20220101]</a:t>
            </a:r>
          </a:p>
          <a:p>
            <a:pPr latinLnBrk="1"/>
            <a:r>
              <a:rPr lang="en-CA" sz="1200" b="0" i="0" kern="1200" dirty="0">
                <a:solidFill>
                  <a:schemeClr val="tx1"/>
                </a:solidFill>
                <a:effectLst/>
                <a:latin typeface="+mn-lt"/>
                <a:ea typeface="+mn-ea"/>
                <a:cs typeface="+mn-cs"/>
              </a:rPr>
              <a:t>  Data types: Call Date                int64</a:t>
            </a:r>
          </a:p>
          <a:p>
            <a:pPr latinLnBrk="1"/>
            <a:r>
              <a:rPr lang="en-CA" sz="1200" b="0" i="0" kern="1200" dirty="0">
                <a:solidFill>
                  <a:schemeClr val="tx1"/>
                </a:solidFill>
                <a:effectLst/>
                <a:latin typeface="+mn-lt"/>
                <a:ea typeface="+mn-ea"/>
                <a:cs typeface="+mn-cs"/>
              </a:rPr>
              <a:t>Call Time (HH:MM:SS)    object</a:t>
            </a:r>
          </a:p>
          <a:p>
            <a:pPr latinLnBrk="1"/>
            <a:r>
              <a:rPr lang="en-CA" sz="1200" b="0" i="0" kern="1200" dirty="0">
                <a:solidFill>
                  <a:schemeClr val="tx1"/>
                </a:solidFill>
                <a:effectLst/>
                <a:latin typeface="+mn-lt"/>
                <a:ea typeface="+mn-ea"/>
                <a:cs typeface="+mn-cs"/>
              </a:rPr>
              <a:t>District                object</a:t>
            </a:r>
          </a:p>
          <a:p>
            <a:pPr latinLnBrk="1"/>
            <a:r>
              <a:rPr lang="en-CA" sz="1200" b="0" i="0" kern="1200" dirty="0">
                <a:solidFill>
                  <a:schemeClr val="tx1"/>
                </a:solidFill>
                <a:effectLst/>
                <a:latin typeface="+mn-lt"/>
                <a:ea typeface="+mn-ea"/>
                <a:cs typeface="+mn-cs"/>
              </a:rPr>
              <a:t>Sector                  object</a:t>
            </a:r>
          </a:p>
          <a:p>
            <a:pPr latinLnBrk="1"/>
            <a:r>
              <a:rPr lang="en-CA" sz="1200" b="0" i="0" kern="1200" dirty="0">
                <a:solidFill>
                  <a:schemeClr val="tx1"/>
                </a:solidFill>
                <a:effectLst/>
                <a:latin typeface="+mn-lt"/>
                <a:ea typeface="+mn-ea"/>
                <a:cs typeface="+mn-cs"/>
              </a:rPr>
              <a:t>Call Type               object</a:t>
            </a:r>
          </a:p>
          <a:p>
            <a:pPr latinLnBrk="1"/>
            <a:r>
              <a:rPr lang="en-CA" sz="1200" b="0" i="0" kern="1200" dirty="0" err="1">
                <a:solidFill>
                  <a:schemeClr val="tx1"/>
                </a:solidFill>
                <a:effectLst/>
                <a:latin typeface="+mn-lt"/>
                <a:ea typeface="+mn-ea"/>
                <a:cs typeface="+mn-cs"/>
              </a:rPr>
              <a:t>dtype</a:t>
            </a:r>
            <a:r>
              <a:rPr lang="en-CA" sz="1200" b="0" i="0" kern="1200" dirty="0">
                <a:solidFill>
                  <a:schemeClr val="tx1"/>
                </a:solidFill>
                <a:effectLst/>
                <a:latin typeface="+mn-lt"/>
                <a:ea typeface="+mn-ea"/>
                <a:cs typeface="+mn-cs"/>
              </a:rPr>
              <a:t>: object</a:t>
            </a:r>
          </a:p>
          <a:p>
            <a:pPr latinLnBrk="1"/>
            <a:r>
              <a:rPr lang="en-CA" sz="1200" b="0" i="0" kern="1200" dirty="0">
                <a:solidFill>
                  <a:schemeClr val="tx1"/>
                </a:solidFill>
                <a:effectLst/>
                <a:latin typeface="+mn-lt"/>
                <a:ea typeface="+mn-ea"/>
                <a:cs typeface="+mn-cs"/>
              </a:rPr>
              <a:t>✓ Detected calls date column: Call Date</a:t>
            </a:r>
          </a:p>
          <a:p>
            <a:pPr latinLnBrk="1"/>
            <a:r>
              <a:rPr lang="en-CA" sz="1200" b="0" i="0" kern="1200" dirty="0">
                <a:solidFill>
                  <a:schemeClr val="tx1"/>
                </a:solidFill>
                <a:effectLst/>
                <a:latin typeface="+mn-lt"/>
                <a:ea typeface="+mn-ea"/>
                <a:cs typeface="+mn-cs"/>
              </a:rPr>
              <a:t>  Converting date column: Call Date</a:t>
            </a:r>
          </a:p>
          <a:p>
            <a:pPr latinLnBrk="1"/>
            <a:r>
              <a:rPr lang="en-CA" sz="1200" b="0" i="0" kern="1200" dirty="0">
                <a:solidFill>
                  <a:schemeClr val="tx1"/>
                </a:solidFill>
                <a:effectLst/>
                <a:latin typeface="+mn-lt"/>
                <a:ea typeface="+mn-ea"/>
                <a:cs typeface="+mn-cs"/>
              </a:rPr>
              <a:t>  Sample date value: '20220101' (type: &lt;class 'numpy.int64'&gt;)</a:t>
            </a:r>
          </a:p>
          <a:p>
            <a:pPr latinLnBrk="1"/>
            <a:r>
              <a:rPr lang="en-CA" sz="1200" b="0" i="0" kern="1200" dirty="0">
                <a:solidFill>
                  <a:schemeClr val="tx1"/>
                </a:solidFill>
                <a:effectLst/>
                <a:latin typeface="+mn-lt"/>
                <a:ea typeface="+mn-ea"/>
                <a:cs typeface="+mn-cs"/>
              </a:rPr>
              <a:t>  Converting integer dates (YYYYMMDD) to datetime...</a:t>
            </a:r>
          </a:p>
          <a:p>
            <a:pPr latinLnBrk="1"/>
            <a:r>
              <a:rPr lang="en-CA" sz="1200" b="0" i="0" kern="1200" dirty="0">
                <a:solidFill>
                  <a:schemeClr val="tx1"/>
                </a:solidFill>
                <a:effectLst/>
                <a:latin typeface="+mn-lt"/>
                <a:ea typeface="+mn-ea"/>
                <a:cs typeface="+mn-cs"/>
              </a:rPr>
              <a:t>  Successful date conversions: 479861/479861</a:t>
            </a:r>
          </a:p>
          <a:p>
            <a:pPr latinLnBrk="1"/>
            <a:r>
              <a:rPr lang="en-CA" sz="1200" b="0" i="0" kern="1200" dirty="0">
                <a:solidFill>
                  <a:schemeClr val="tx1"/>
                </a:solidFill>
                <a:effectLst/>
                <a:latin typeface="+mn-lt"/>
                <a:ea typeface="+mn-ea"/>
                <a:cs typeface="+mn-cs"/>
              </a:rPr>
              <a:t>  Removed 0 rows with invalid dates</a:t>
            </a:r>
          </a:p>
          <a:p>
            <a:pPr latinLnBrk="1"/>
            <a:r>
              <a:rPr lang="en-CA" sz="1200" b="0" i="0" kern="1200" dirty="0">
                <a:solidFill>
                  <a:schemeClr val="tx1"/>
                </a:solidFill>
                <a:effectLst/>
                <a:latin typeface="+mn-lt"/>
                <a:ea typeface="+mn-ea"/>
                <a:cs typeface="+mn-cs"/>
              </a:rPr>
              <a:t>  Date range after processing: 2022-01-01 00:00:00 to 2024-12-31 00:00:00</a:t>
            </a:r>
          </a:p>
          <a:p>
            <a:pPr latinLnBrk="1"/>
            <a:r>
              <a:rPr lang="en-CA" sz="1200" b="0" i="0" kern="1200" dirty="0">
                <a:solidFill>
                  <a:schemeClr val="tx1"/>
                </a:solidFill>
                <a:effectLst/>
                <a:latin typeface="+mn-lt"/>
                <a:ea typeface="+mn-ea"/>
                <a:cs typeface="+mn-cs"/>
              </a:rPr>
              <a:t>  Hours range: 0 - 0</a:t>
            </a:r>
          </a:p>
          <a:p>
            <a:pPr latinLnBrk="1"/>
            <a:r>
              <a:rPr lang="en-CA" sz="1200" b="0" i="0" kern="1200" dirty="0">
                <a:solidFill>
                  <a:schemeClr val="tx1"/>
                </a:solidFill>
                <a:effectLst/>
                <a:latin typeface="+mn-lt"/>
                <a:ea typeface="+mn-ea"/>
                <a:cs typeface="+mn-cs"/>
              </a:rPr>
              <a:t>  Years present: [np.int32(2022), np.int32(2023), np.int32(2024)]</a:t>
            </a:r>
          </a:p>
          <a:p>
            <a:pPr latinLnBrk="1"/>
            <a:r>
              <a:rPr lang="en-CA" sz="1200" b="0" i="0" kern="1200" dirty="0">
                <a:solidFill>
                  <a:schemeClr val="tx1"/>
                </a:solidFill>
                <a:effectLst/>
                <a:latin typeface="+mn-lt"/>
                <a:ea typeface="+mn-ea"/>
                <a:cs typeface="+mn-cs"/>
              </a:rPr>
              <a:t>  Extracting hour from Call Time column...</a:t>
            </a:r>
          </a:p>
          <a:p>
            <a:pPr latinLnBrk="1"/>
            <a:r>
              <a:rPr lang="en-CA" sz="1200" b="0" i="0" kern="1200" dirty="0">
                <a:solidFill>
                  <a:schemeClr val="tx1"/>
                </a:solidFill>
                <a:effectLst/>
                <a:latin typeface="+mn-lt"/>
                <a:ea typeface="+mn-ea"/>
                <a:cs typeface="+mn-cs"/>
              </a:rPr>
              <a:t>  Hours from Call Time range: 0 - 23</a:t>
            </a:r>
          </a:p>
          <a:p>
            <a:pPr latinLnBrk="1"/>
            <a:r>
              <a:rPr lang="en-CA" sz="1200" b="0" i="0" kern="1200" dirty="0">
                <a:solidFill>
                  <a:schemeClr val="tx1"/>
                </a:solidFill>
                <a:effectLst/>
                <a:latin typeface="+mn-lt"/>
                <a:ea typeface="+mn-ea"/>
                <a:cs typeface="+mn-cs"/>
              </a:rPr>
              <a:t>  Final hours range: 0 - 23</a:t>
            </a:r>
          </a:p>
          <a:p>
            <a:pPr latinLnBrk="1"/>
            <a:r>
              <a:rPr lang="en-CA" sz="1200" b="0" i="0" kern="1200" dirty="0">
                <a:solidFill>
                  <a:schemeClr val="tx1"/>
                </a:solidFill>
                <a:effectLst/>
                <a:latin typeface="+mn-lt"/>
                <a:ea typeface="+mn-ea"/>
                <a:cs typeface="+mn-cs"/>
              </a:rPr>
              <a:t>✓ Preprocessed calls data: 479,861 records</a:t>
            </a:r>
          </a:p>
          <a:p>
            <a:pPr latinLnBrk="1"/>
            <a:r>
              <a:rPr lang="en-CA" sz="1200" b="0" i="0" kern="1200" dirty="0">
                <a:solidFill>
                  <a:schemeClr val="tx1"/>
                </a:solidFill>
                <a:effectLst/>
                <a:latin typeface="+mn-lt"/>
                <a:ea typeface="+mn-ea"/>
                <a:cs typeface="+mn-cs"/>
              </a:rPr>
              <a:t>🔍 Debug scheduling data:</a:t>
            </a:r>
          </a:p>
          <a:p>
            <a:pPr latinLnBrk="1"/>
            <a:r>
              <a:rPr lang="en-CA" sz="1200" b="0" i="0" kern="1200" dirty="0">
                <a:solidFill>
                  <a:schemeClr val="tx1"/>
                </a:solidFill>
                <a:effectLst/>
                <a:latin typeface="+mn-lt"/>
                <a:ea typeface="+mn-ea"/>
                <a:cs typeface="+mn-cs"/>
              </a:rPr>
              <a:t>  Columns: ['</a:t>
            </a:r>
            <a:r>
              <a:rPr lang="en-CA" sz="1200" b="0" i="0" kern="1200" dirty="0" err="1">
                <a:solidFill>
                  <a:schemeClr val="tx1"/>
                </a:solidFill>
                <a:effectLst/>
                <a:latin typeface="+mn-lt"/>
                <a:ea typeface="+mn-ea"/>
                <a:cs typeface="+mn-cs"/>
              </a:rPr>
              <a:t>station_name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badge_number</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exception_date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exception_start_time</a:t>
            </a:r>
            <a:r>
              <a:rPr lang="en-CA" sz="1200" b="0" i="0" kern="1200" dirty="0">
                <a:solidFill>
                  <a:schemeClr val="tx1"/>
                </a:solidFill>
                <a:effectLst/>
                <a:latin typeface="+mn-lt"/>
                <a:ea typeface="+mn-ea"/>
                <a:cs typeface="+mn-cs"/>
              </a:rPr>
              <a:t>', 'hours', '</a:t>
            </a:r>
            <a:r>
              <a:rPr lang="en-CA" sz="1200" b="0" i="0" kern="1200" dirty="0" err="1">
                <a:solidFill>
                  <a:schemeClr val="tx1"/>
                </a:solidFill>
                <a:effectLst/>
                <a:latin typeface="+mn-lt"/>
                <a:ea typeface="+mn-ea"/>
                <a:cs typeface="+mn-cs"/>
              </a:rPr>
              <a:t>exception_group</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exception_source</a:t>
            </a:r>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 Detected scheduling date column: </a:t>
            </a:r>
            <a:r>
              <a:rPr lang="en-CA" sz="1200" b="0" i="0" kern="1200" dirty="0" err="1">
                <a:solidFill>
                  <a:schemeClr val="tx1"/>
                </a:solidFill>
                <a:effectLst/>
                <a:latin typeface="+mn-lt"/>
                <a:ea typeface="+mn-ea"/>
                <a:cs typeface="+mn-cs"/>
              </a:rPr>
              <a:t>exception_date</a:t>
            </a:r>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Converting date column: </a:t>
            </a:r>
            <a:r>
              <a:rPr lang="en-CA" sz="1200" b="0" i="0" kern="1200" dirty="0" err="1">
                <a:solidFill>
                  <a:schemeClr val="tx1"/>
                </a:solidFill>
                <a:effectLst/>
                <a:latin typeface="+mn-lt"/>
                <a:ea typeface="+mn-ea"/>
                <a:cs typeface="+mn-cs"/>
              </a:rPr>
              <a:t>exception_date</a:t>
            </a:r>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Converting integer dates (YYYYMMDD) to datetime...</a:t>
            </a:r>
          </a:p>
          <a:p>
            <a:pPr latinLnBrk="1"/>
            <a:r>
              <a:rPr lang="en-CA" sz="1200" b="0" i="0" kern="1200" dirty="0">
                <a:solidFill>
                  <a:schemeClr val="tx1"/>
                </a:solidFill>
                <a:effectLst/>
                <a:latin typeface="+mn-lt"/>
                <a:ea typeface="+mn-ea"/>
                <a:cs typeface="+mn-cs"/>
              </a:rPr>
              <a:t>  Creating officer availability metrics from exceptions data...</a:t>
            </a:r>
          </a:p>
          <a:p>
            <a:pPr latinLnBrk="1"/>
            <a:r>
              <a:rPr lang="en-CA" sz="1200" b="0" i="0" kern="1200" dirty="0">
                <a:solidFill>
                  <a:schemeClr val="tx1"/>
                </a:solidFill>
                <a:effectLst/>
                <a:latin typeface="+mn-lt"/>
                <a:ea typeface="+mn-ea"/>
                <a:cs typeface="+mn-cs"/>
              </a:rPr>
              <a:t>  Sample daily exceptions (first 5 days):</a:t>
            </a:r>
          </a:p>
          <a:p>
            <a:pPr latinLnBrk="1"/>
            <a:r>
              <a:rPr lang="en-CA" sz="1200" b="0" i="0" kern="1200" dirty="0">
                <a:solidFill>
                  <a:schemeClr val="tx1"/>
                </a:solidFill>
                <a:effectLst/>
                <a:latin typeface="+mn-lt"/>
                <a:ea typeface="+mn-ea"/>
                <a:cs typeface="+mn-cs"/>
              </a:rPr>
              <a:t>         Date  OFFICERS_OFF  TOTAL_EXCEPTIONS</a:t>
            </a:r>
          </a:p>
          <a:p>
            <a:pPr latinLnBrk="1"/>
            <a:r>
              <a:rPr lang="en-CA" sz="1200" b="0" i="0" kern="1200" dirty="0">
                <a:solidFill>
                  <a:schemeClr val="tx1"/>
                </a:solidFill>
                <a:effectLst/>
                <a:latin typeface="+mn-lt"/>
                <a:ea typeface="+mn-ea"/>
                <a:cs typeface="+mn-cs"/>
              </a:rPr>
              <a:t>0  2022-01-01            31                31</a:t>
            </a:r>
          </a:p>
          <a:p>
            <a:pPr latinLnBrk="1"/>
            <a:r>
              <a:rPr lang="en-CA" sz="1200" b="0" i="0" kern="1200" dirty="0">
                <a:solidFill>
                  <a:schemeClr val="tx1"/>
                </a:solidFill>
                <a:effectLst/>
                <a:latin typeface="+mn-lt"/>
                <a:ea typeface="+mn-ea"/>
                <a:cs typeface="+mn-cs"/>
              </a:rPr>
              <a:t>1  2022-01-02            25                25</a:t>
            </a:r>
          </a:p>
          <a:p>
            <a:pPr latinLnBrk="1"/>
            <a:r>
              <a:rPr lang="en-CA" sz="1200" b="0" i="0" kern="1200" dirty="0">
                <a:solidFill>
                  <a:schemeClr val="tx1"/>
                </a:solidFill>
                <a:effectLst/>
                <a:latin typeface="+mn-lt"/>
                <a:ea typeface="+mn-ea"/>
                <a:cs typeface="+mn-cs"/>
              </a:rPr>
              <a:t>2  2022-01-03            21                21</a:t>
            </a:r>
          </a:p>
          <a:p>
            <a:pPr latinLnBrk="1"/>
            <a:r>
              <a:rPr lang="en-CA" sz="1200" b="0" i="0" kern="1200" dirty="0">
                <a:solidFill>
                  <a:schemeClr val="tx1"/>
                </a:solidFill>
                <a:effectLst/>
                <a:latin typeface="+mn-lt"/>
                <a:ea typeface="+mn-ea"/>
                <a:cs typeface="+mn-cs"/>
              </a:rPr>
              <a:t>3  2022-01-04            25                25</a:t>
            </a:r>
          </a:p>
          <a:p>
            <a:pPr latinLnBrk="1"/>
            <a:r>
              <a:rPr lang="en-CA" sz="1200" b="0" i="0" kern="1200" dirty="0">
                <a:solidFill>
                  <a:schemeClr val="tx1"/>
                </a:solidFill>
                <a:effectLst/>
                <a:latin typeface="+mn-lt"/>
                <a:ea typeface="+mn-ea"/>
                <a:cs typeface="+mn-cs"/>
              </a:rPr>
              <a:t>4  2022-01-05            26                26</a:t>
            </a:r>
          </a:p>
          <a:p>
            <a:pPr latinLnBrk="1"/>
            <a:r>
              <a:rPr lang="en-CA" sz="1200" b="0" i="0" kern="1200" dirty="0">
                <a:solidFill>
                  <a:schemeClr val="tx1"/>
                </a:solidFill>
                <a:effectLst/>
                <a:latin typeface="+mn-lt"/>
                <a:ea typeface="+mn-ea"/>
                <a:cs typeface="+mn-cs"/>
              </a:rPr>
              <a:t>  Total unique days with exceptions: 1096</a:t>
            </a:r>
          </a:p>
          <a:p>
            <a:pPr latinLnBrk="1"/>
            <a:r>
              <a:rPr lang="en-CA" sz="1200" b="0" i="0" kern="1200" dirty="0">
                <a:solidFill>
                  <a:schemeClr val="tx1"/>
                </a:solidFill>
                <a:effectLst/>
                <a:latin typeface="+mn-lt"/>
                <a:ea typeface="+mn-ea"/>
                <a:cs typeface="+mn-cs"/>
              </a:rPr>
              <a:t>  Estimated total officers: 61 (based on data patterns)</a:t>
            </a:r>
          </a:p>
          <a:p>
            <a:pPr latinLnBrk="1"/>
            <a:r>
              <a:rPr lang="en-CA" sz="1200" b="0" i="0" kern="1200" dirty="0">
                <a:solidFill>
                  <a:schemeClr val="tx1"/>
                </a:solidFill>
                <a:effectLst/>
                <a:latin typeface="+mn-lt"/>
                <a:ea typeface="+mn-ea"/>
                <a:cs typeface="+mn-cs"/>
              </a:rPr>
              <a:t>  Created officer metrics:</a:t>
            </a:r>
          </a:p>
          <a:p>
            <a:pPr latinLnBrk="1"/>
            <a:r>
              <a:rPr lang="en-CA" sz="1200" b="0" i="0" kern="1200" dirty="0">
                <a:solidFill>
                  <a:schemeClr val="tx1"/>
                </a:solidFill>
                <a:effectLst/>
                <a:latin typeface="+mn-lt"/>
                <a:ea typeface="+mn-ea"/>
                <a:cs typeface="+mn-cs"/>
              </a:rPr>
              <a:t>    - Total days analyzed: 1096</a:t>
            </a:r>
          </a:p>
          <a:p>
            <a:pPr latinLnBrk="1"/>
            <a:r>
              <a:rPr lang="en-CA" sz="1200" b="0" i="0" kern="1200" dirty="0">
                <a:solidFill>
                  <a:schemeClr val="tx1"/>
                </a:solidFill>
                <a:effectLst/>
                <a:latin typeface="+mn-lt"/>
                <a:ea typeface="+mn-ea"/>
                <a:cs typeface="+mn-cs"/>
              </a:rPr>
              <a:t>    - Average officers off: 27.99</a:t>
            </a:r>
          </a:p>
          <a:p>
            <a:pPr latinLnBrk="1"/>
            <a:r>
              <a:rPr lang="en-CA" sz="1200" b="0" i="0" kern="1200" dirty="0">
                <a:solidFill>
                  <a:schemeClr val="tx1"/>
                </a:solidFill>
                <a:effectLst/>
                <a:latin typeface="+mn-lt"/>
                <a:ea typeface="+mn-ea"/>
                <a:cs typeface="+mn-cs"/>
              </a:rPr>
              <a:t>    - Max officers off: 51.00</a:t>
            </a:r>
          </a:p>
          <a:p>
            <a:pPr latinLnBrk="1"/>
            <a:r>
              <a:rPr lang="en-CA" sz="1200" b="0" i="0" kern="1200" dirty="0">
                <a:solidFill>
                  <a:schemeClr val="tx1"/>
                </a:solidFill>
                <a:effectLst/>
                <a:latin typeface="+mn-lt"/>
                <a:ea typeface="+mn-ea"/>
                <a:cs typeface="+mn-cs"/>
              </a:rPr>
              <a:t>    - Average officers available: 33.01</a:t>
            </a:r>
          </a:p>
          <a:p>
            <a:pPr latinLnBrk="1"/>
            <a:r>
              <a:rPr lang="en-CA" sz="1200" b="0" i="0" kern="1200" dirty="0">
                <a:solidFill>
                  <a:schemeClr val="tx1"/>
                </a:solidFill>
                <a:effectLst/>
                <a:latin typeface="+mn-lt"/>
                <a:ea typeface="+mn-ea"/>
                <a:cs typeface="+mn-cs"/>
              </a:rPr>
              <a:t>    - Average availability rate: 0.54</a:t>
            </a:r>
          </a:p>
          <a:p>
            <a:pPr latinLnBrk="1"/>
            <a:r>
              <a:rPr lang="en-CA" sz="1200" b="0" i="0" kern="1200" dirty="0">
                <a:solidFill>
                  <a:schemeClr val="tx1"/>
                </a:solidFill>
                <a:effectLst/>
                <a:latin typeface="+mn-lt"/>
                <a:ea typeface="+mn-ea"/>
                <a:cs typeface="+mn-cs"/>
              </a:rPr>
              <a:t>    - Days below minimum staffing (23 officers): 55/1096 (5.0%)</a:t>
            </a:r>
          </a:p>
          <a:p>
            <a:pPr latinLnBrk="1"/>
            <a:r>
              <a:rPr lang="en-CA" sz="1200" b="0" i="0" kern="1200" dirty="0">
                <a:solidFill>
                  <a:schemeClr val="tx1"/>
                </a:solidFill>
                <a:effectLst/>
                <a:latin typeface="+mn-lt"/>
                <a:ea typeface="+mn-ea"/>
                <a:cs typeface="+mn-cs"/>
              </a:rPr>
              <a:t>✓ Preprocessed scheduling data: 29,388 records</a:t>
            </a:r>
          </a:p>
          <a:p>
            <a:pPr latinLnBrk="1"/>
            <a:r>
              <a:rPr lang="en-CA" sz="1200" b="0" i="0" kern="1200" dirty="0">
                <a:solidFill>
                  <a:schemeClr val="tx1"/>
                </a:solidFill>
                <a:effectLst/>
                <a:latin typeface="+mn-lt"/>
                <a:ea typeface="+mn-ea"/>
                <a:cs typeface="+mn-cs"/>
              </a:rPr>
              <a:t>  Officers off stats: mean=27.99, max=51</a:t>
            </a:r>
          </a:p>
          <a:p>
            <a:pPr latinLnBrk="1"/>
            <a:r>
              <a:rPr lang="en-CA" sz="1200" b="0" i="0" kern="1200" dirty="0">
                <a:solidFill>
                  <a:schemeClr val="tx1"/>
                </a:solidFill>
                <a:effectLst/>
                <a:latin typeface="+mn-lt"/>
                <a:ea typeface="+mn-ea"/>
                <a:cs typeface="+mn-cs"/>
              </a:rPr>
              <a:t>  Date range in scheduling: 2022-01-01 to 2024-12-31</a:t>
            </a:r>
          </a:p>
          <a:p>
            <a:pPr latinLnBrk="1"/>
            <a:r>
              <a:rPr lang="en-CA" sz="1200" b="0" i="0" kern="1200" dirty="0">
                <a:solidFill>
                  <a:schemeClr val="tx1"/>
                </a:solidFill>
                <a:effectLst/>
                <a:latin typeface="+mn-lt"/>
                <a:ea typeface="+mn-ea"/>
                <a:cs typeface="+mn-cs"/>
              </a:rPr>
              <a:t>✓ All datasets preprocessed successfully</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ANALYZING SCHEDULING CHALLENGES FOR DISTRICT 4</a:t>
            </a:r>
          </a:p>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DEBUG: Officers monthly data points: 36</a:t>
            </a:r>
          </a:p>
          <a:p>
            <a:pPr latinLnBrk="1"/>
            <a:r>
              <a:rPr lang="en-CA" sz="1200" b="0" i="0" kern="1200" dirty="0">
                <a:solidFill>
                  <a:schemeClr val="tx1"/>
                </a:solidFill>
                <a:effectLst/>
                <a:latin typeface="+mn-lt"/>
                <a:ea typeface="+mn-ea"/>
                <a:cs typeface="+mn-cs"/>
              </a:rPr>
              <a:t>DEBUG: Calls monthly data points: 36</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DISTRICT 4 - COMPREHENSIVE SCHEDULING ANALYSIS REPORT</a:t>
            </a:r>
          </a:p>
          <a:p>
            <a:pPr latinLnBrk="1"/>
            <a:r>
              <a:rPr lang="en-CA" sz="1200" b="0" i="0" kern="1200" dirty="0">
                <a:solidFill>
                  <a:schemeClr val="tx1"/>
                </a:solidFill>
                <a:effectLst/>
                <a:latin typeface="+mn-lt"/>
                <a:ea typeface="+mn-ea"/>
                <a:cs typeface="+mn-cs"/>
              </a:rPr>
              <a:t>======================================================================</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EXECUTIVE SUMMARY</a:t>
            </a:r>
          </a:p>
          <a:p>
            <a:pPr latinLnBrk="1"/>
            <a:r>
              <a:rPr lang="en-CA" sz="1200" b="0" i="0" kern="1200" dirty="0">
                <a:solidFill>
                  <a:schemeClr val="tx1"/>
                </a:solidFill>
                <a:effectLst/>
                <a:latin typeface="+mn-lt"/>
                <a:ea typeface="+mn-ea"/>
                <a:cs typeface="+mn-cs"/>
              </a:rPr>
              <a:t>   • Average Officer Unavailability: 28.0/61 (45.9%)</a:t>
            </a:r>
          </a:p>
          <a:p>
            <a:pPr latinLnBrk="1"/>
            <a:r>
              <a:rPr lang="en-CA" sz="1200" b="0" i="0" kern="1200" dirty="0">
                <a:solidFill>
                  <a:schemeClr val="tx1"/>
                </a:solidFill>
                <a:effectLst/>
                <a:latin typeface="+mn-lt"/>
                <a:ea typeface="+mn-ea"/>
                <a:cs typeface="+mn-cs"/>
              </a:rPr>
              <a:t>   • Maximum Single-Day Unavailability: 51.0 officers</a:t>
            </a:r>
          </a:p>
          <a:p>
            <a:pPr latinLnBrk="1"/>
            <a:r>
              <a:rPr lang="en-CA" sz="1200" b="0" i="0" kern="1200" dirty="0">
                <a:solidFill>
                  <a:schemeClr val="tx1"/>
                </a:solidFill>
                <a:effectLst/>
                <a:latin typeface="+mn-lt"/>
                <a:ea typeface="+mn-ea"/>
                <a:cs typeface="+mn-cs"/>
              </a:rPr>
              <a:t>   • Average Officers Available: 33.0</a:t>
            </a:r>
          </a:p>
          <a:p>
            <a:pPr latinLnBrk="1"/>
            <a:r>
              <a:rPr lang="en-CA" sz="1200" b="0" i="0" kern="1200" dirty="0">
                <a:solidFill>
                  <a:schemeClr val="tx1"/>
                </a:solidFill>
                <a:effectLst/>
                <a:latin typeface="+mn-lt"/>
                <a:ea typeface="+mn-ea"/>
                <a:cs typeface="+mn-cs"/>
              </a:rPr>
              <a:t>   • Average Daily Call Volume: 437.8 calls</a:t>
            </a:r>
          </a:p>
          <a:p>
            <a:pPr latinLnBrk="1"/>
            <a:r>
              <a:rPr lang="en-CA" sz="1200" b="0" i="0" kern="1200" dirty="0">
                <a:solidFill>
                  <a:schemeClr val="tx1"/>
                </a:solidFill>
                <a:effectLst/>
                <a:latin typeface="+mn-lt"/>
                <a:ea typeface="+mn-ea"/>
                <a:cs typeface="+mn-cs"/>
              </a:rPr>
              <a:t>   • Total Calls Analyzed: 479,861</a:t>
            </a:r>
          </a:p>
          <a:p>
            <a:pPr latinLnBrk="1"/>
            <a:r>
              <a:rPr lang="en-CA" sz="1200" b="0" i="0" kern="1200" dirty="0">
                <a:solidFill>
                  <a:schemeClr val="tx1"/>
                </a:solidFill>
                <a:effectLst/>
                <a:latin typeface="+mn-lt"/>
                <a:ea typeface="+mn-ea"/>
                <a:cs typeface="+mn-cs"/>
              </a:rPr>
              <a:t>   • Estimated Total Officers: 61</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STAFFING COMPLIANCE ANALYSIS</a:t>
            </a:r>
          </a:p>
          <a:p>
            <a:pPr latinLnBrk="1"/>
            <a:r>
              <a:rPr lang="en-CA" sz="1200" b="0" i="0" kern="1200" dirty="0">
                <a:solidFill>
                  <a:schemeClr val="tx1"/>
                </a:solidFill>
                <a:effectLst/>
                <a:latin typeface="+mn-lt"/>
                <a:ea typeface="+mn-ea"/>
                <a:cs typeface="+mn-cs"/>
              </a:rPr>
              <a:t>   • Minimum Required Officers: 23</a:t>
            </a:r>
          </a:p>
          <a:p>
            <a:pPr latinLnBrk="1"/>
            <a:r>
              <a:rPr lang="en-CA" sz="1200" b="0" i="0" kern="1200" dirty="0">
                <a:solidFill>
                  <a:schemeClr val="tx1"/>
                </a:solidFill>
                <a:effectLst/>
                <a:latin typeface="+mn-lt"/>
                <a:ea typeface="+mn-ea"/>
                <a:cs typeface="+mn-cs"/>
              </a:rPr>
              <a:t>   • Days Below Minimum Staffing: 55/1096 (5.0%)</a:t>
            </a:r>
          </a:p>
          <a:p>
            <a:pPr latinLnBrk="1"/>
            <a:r>
              <a:rPr lang="en-CA" sz="1200" b="0" i="0" kern="1200" dirty="0">
                <a:solidFill>
                  <a:schemeClr val="tx1"/>
                </a:solidFill>
                <a:effectLst/>
                <a:latin typeface="+mn-lt"/>
                <a:ea typeface="+mn-ea"/>
                <a:cs typeface="+mn-cs"/>
              </a:rPr>
              <a:t>   • Staffing Compliance Rate: 95.0%</a:t>
            </a:r>
          </a:p>
          <a:p>
            <a:pPr latinLnBrk="1"/>
            <a:r>
              <a:rPr lang="en-CA" sz="1200" b="0" i="0" kern="1200" dirty="0">
                <a:solidFill>
                  <a:schemeClr val="tx1"/>
                </a:solidFill>
                <a:effectLst/>
                <a:latin typeface="+mn-lt"/>
                <a:ea typeface="+mn-ea"/>
                <a:cs typeface="+mn-cs"/>
              </a:rPr>
              <a:t>   • Compliance Level: GOOD</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RISK ASSESSMENT</a:t>
            </a:r>
          </a:p>
          <a:p>
            <a:pPr latinLnBrk="1"/>
            <a:r>
              <a:rPr lang="en-CA" sz="1200" b="0" i="0" kern="1200" dirty="0">
                <a:solidFill>
                  <a:schemeClr val="tx1"/>
                </a:solidFill>
                <a:effectLst/>
                <a:latin typeface="+mn-lt"/>
                <a:ea typeface="+mn-ea"/>
                <a:cs typeface="+mn-cs"/>
              </a:rPr>
              <a:t>   • Overall Risk Level: HIGH</a:t>
            </a:r>
          </a:p>
          <a:p>
            <a:pPr latinLnBrk="1"/>
            <a:r>
              <a:rPr lang="en-CA" sz="1200" b="0" i="0" kern="1200" dirty="0">
                <a:solidFill>
                  <a:schemeClr val="tx1"/>
                </a:solidFill>
                <a:effectLst/>
                <a:latin typeface="+mn-lt"/>
                <a:ea typeface="+mn-ea"/>
                <a:cs typeface="+mn-cs"/>
              </a:rPr>
              <a:t>   • Availability Risk Score: 0.46</a:t>
            </a:r>
          </a:p>
          <a:p>
            <a:pPr latinLnBrk="1"/>
            <a:r>
              <a:rPr lang="en-CA" sz="1200" b="0" i="0" kern="1200" dirty="0">
                <a:solidFill>
                  <a:schemeClr val="tx1"/>
                </a:solidFill>
                <a:effectLst/>
                <a:latin typeface="+mn-lt"/>
                <a:ea typeface="+mn-ea"/>
                <a:cs typeface="+mn-cs"/>
              </a:rPr>
              <a:t>   • Staffing Risk: LOW</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HIGH-RISK PERIODS IDENTIFIED</a:t>
            </a:r>
          </a:p>
          <a:p>
            <a:pPr latinLnBrk="1"/>
            <a:r>
              <a:rPr lang="en-CA" sz="1200" b="0" i="0" kern="1200" dirty="0">
                <a:solidFill>
                  <a:schemeClr val="tx1"/>
                </a:solidFill>
                <a:effectLst/>
                <a:latin typeface="+mn-lt"/>
                <a:ea typeface="+mn-ea"/>
                <a:cs typeface="+mn-cs"/>
              </a:rPr>
              <a:t>   • High-Unavailability Months: June, July, August, September, October, November, December</a:t>
            </a:r>
          </a:p>
          <a:p>
            <a:pPr latinLnBrk="1"/>
            <a:r>
              <a:rPr lang="en-CA" sz="1200" b="0" i="0" kern="1200" dirty="0">
                <a:solidFill>
                  <a:schemeClr val="tx1"/>
                </a:solidFill>
                <a:effectLst/>
                <a:latin typeface="+mn-lt"/>
                <a:ea typeface="+mn-ea"/>
                <a:cs typeface="+mn-cs"/>
              </a:rPr>
              <a:t>   • High-Unavailability Days: Monday, Tuesday, Wednesday, Thursday</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STRATEGIC RECOMMENDATIONS</a:t>
            </a:r>
          </a:p>
          <a:p>
            <a:pPr latinLnBrk="1"/>
            <a:r>
              <a:rPr lang="en-CA" sz="1200" b="0" i="0" kern="1200" dirty="0">
                <a:solidFill>
                  <a:schemeClr val="tx1"/>
                </a:solidFill>
                <a:effectLst/>
                <a:latin typeface="+mn-lt"/>
                <a:ea typeface="+mn-ea"/>
                <a:cs typeface="+mn-cs"/>
              </a:rPr>
              <a:t>   1. Maintain current staffing strategies - 95.0% compliance rate is good</a:t>
            </a:r>
          </a:p>
          <a:p>
            <a:pPr latinLnBrk="1"/>
            <a:r>
              <a:rPr lang="en-CA" sz="1200" b="0" i="0" kern="1200" dirty="0">
                <a:solidFill>
                  <a:schemeClr val="tx1"/>
                </a:solidFill>
                <a:effectLst/>
                <a:latin typeface="+mn-lt"/>
                <a:ea typeface="+mn-ea"/>
                <a:cs typeface="+mn-cs"/>
              </a:rPr>
              <a:t>   2. Continue monitoring for seasonal fluctuations</a:t>
            </a:r>
          </a:p>
          <a:p>
            <a:pPr latinLnBrk="1"/>
            <a:r>
              <a:rPr lang="en-CA" sz="1200" b="0" i="0" kern="1200" dirty="0">
                <a:solidFill>
                  <a:schemeClr val="tx1"/>
                </a:solidFill>
                <a:effectLst/>
                <a:latin typeface="+mn-lt"/>
                <a:ea typeface="+mn-ea"/>
                <a:cs typeface="+mn-cs"/>
              </a:rPr>
              <a:t>   3. Develop contingency plans for unexpected absences</a:t>
            </a:r>
          </a:p>
          <a:p>
            <a:pPr latinLnBrk="1"/>
            <a:r>
              <a:rPr lang="en-CA" sz="1200" b="0" i="0" kern="1200" dirty="0">
                <a:solidFill>
                  <a:schemeClr val="tx1"/>
                </a:solidFill>
                <a:effectLst/>
                <a:latin typeface="+mn-lt"/>
                <a:ea typeface="+mn-ea"/>
                <a:cs typeface="+mn-cs"/>
              </a:rPr>
              <a:t>   4. Reserve Staffing: Maintain 20% reserve capacity for high-risk periods</a:t>
            </a:r>
          </a:p>
          <a:p>
            <a:pPr latinLnBrk="1"/>
            <a:r>
              <a:rPr lang="en-CA" sz="1200" b="0" i="0" kern="1200" dirty="0">
                <a:solidFill>
                  <a:schemeClr val="tx1"/>
                </a:solidFill>
                <a:effectLst/>
                <a:latin typeface="+mn-lt"/>
                <a:ea typeface="+mn-ea"/>
                <a:cs typeface="+mn-cs"/>
              </a:rPr>
              <a:t>   5. Weekend Strategy: Implement staggered scheduling for weekend coverage</a:t>
            </a:r>
          </a:p>
          <a:p>
            <a:pPr latinLnBrk="1"/>
            <a:r>
              <a:rPr lang="en-CA" sz="1200" b="0" i="0" kern="1200" dirty="0">
                <a:solidFill>
                  <a:schemeClr val="tx1"/>
                </a:solidFill>
                <a:effectLst/>
                <a:latin typeface="+mn-lt"/>
                <a:ea typeface="+mn-ea"/>
                <a:cs typeface="+mn-cs"/>
              </a:rPr>
              <a:t>   6. Holiday Planning: Pre-approve mandatory minimum staffing for holidays</a:t>
            </a:r>
          </a:p>
          <a:p>
            <a:pPr latinLnBrk="1"/>
            <a:r>
              <a:rPr lang="en-CA" sz="1200" b="0" i="0" kern="1200" dirty="0">
                <a:solidFill>
                  <a:schemeClr val="tx1"/>
                </a:solidFill>
                <a:effectLst/>
                <a:latin typeface="+mn-lt"/>
                <a:ea typeface="+mn-ea"/>
                <a:cs typeface="+mn-cs"/>
              </a:rPr>
              <a:t>   7. Training Schedule: Avoid scheduling training during high-demand periods</a:t>
            </a:r>
          </a:p>
          <a:p>
            <a:pPr latinLnBrk="1"/>
            <a:r>
              <a:rPr lang="en-CA" sz="1200" b="0" i="0" kern="1200" dirty="0">
                <a:solidFill>
                  <a:schemeClr val="tx1"/>
                </a:solidFill>
                <a:effectLst/>
                <a:latin typeface="+mn-lt"/>
                <a:ea typeface="+mn-ea"/>
                <a:cs typeface="+mn-cs"/>
              </a:rPr>
              <a:t>   8. Monitoring: Implement real-time availability tracking</a:t>
            </a:r>
          </a:p>
          <a:p>
            <a:endParaRPr lang="en-CA" dirty="0"/>
          </a:p>
        </p:txBody>
      </p:sp>
    </p:spTree>
    <p:extLst>
      <p:ext uri="{BB962C8B-B14F-4D97-AF65-F5344CB8AC3E}">
        <p14:creationId xmlns:p14="http://schemas.microsoft.com/office/powerpoint/2010/main" val="23806471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32AB09-565C-BDB4-7348-71DB1685DB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96D687-7351-1C98-0EBC-69072DE484A0}"/>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018421F1-375B-AAD2-7174-D90F1200E463}"/>
              </a:ext>
            </a:extLst>
          </p:cNvPr>
          <p:cNvSpPr>
            <a:spLocks noGrp="1"/>
          </p:cNvSpPr>
          <p:nvPr>
            <p:ph type="body" sz="quarter" idx="3"/>
          </p:nvPr>
        </p:nvSpPr>
        <p:spPr/>
        <p:txBody>
          <a:bodyPr/>
          <a:lstStyle/>
          <a:p>
            <a:r>
              <a:rPr dirty="0"/>
              <a:t>Comprehensive strategic recommendations organized into four key areas: Emergency Response for District 4 crisis, Crime Prevention focusing on theft reduction, Violence Reduction through community policing, and Resource Optimization using data-driven approaches with emphasis on midnight patrols. Recommendations are prioritized based on risk assessment and forecasting analysis.</a:t>
            </a:r>
          </a:p>
        </p:txBody>
      </p:sp>
      <p:sp>
        <p:nvSpPr>
          <p:cNvPr id="4" name="Slide Number Placeholder 3">
            <a:extLst>
              <a:ext uri="{FF2B5EF4-FFF2-40B4-BE49-F238E27FC236}">
                <a16:creationId xmlns:a16="http://schemas.microsoft.com/office/drawing/2014/main" id="{3C3D0A89-7B6B-3723-C398-350B8EDF49C2}"/>
              </a:ext>
            </a:extLst>
          </p:cNvPr>
          <p:cNvSpPr>
            <a:spLocks noGrp="1"/>
          </p:cNvSpPr>
          <p:nvPr>
            <p:ph type="sldNum" sz="quarter" idx="5"/>
          </p:nvPr>
        </p:nvSpPr>
        <p:spPr/>
      </p:sp>
    </p:spTree>
    <p:extLst>
      <p:ext uri="{BB962C8B-B14F-4D97-AF65-F5344CB8AC3E}">
        <p14:creationId xmlns:p14="http://schemas.microsoft.com/office/powerpoint/2010/main" val="38158711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Conclusion summarizes key achievements including comprehensive analysis of 299,984 records and development of advanced forecasting models. Strategic priorities focus on property crime prevention and District 4 emergency response. Path forward emphasizes predictive analytics and continuous monitoring, with immediate next steps including stakeholder engagement and implementation team development.</a:t>
            </a:r>
          </a:p>
        </p:txBody>
      </p:sp>
      <p:sp>
        <p:nvSpPr>
          <p:cNvPr id="4" name="Slide Number Placeholder 3"/>
          <p:cNvSpPr>
            <a:spLocks noGrp="1"/>
          </p:cNvSpPr>
          <p:nvPr>
            <p:ph type="sldNum" sz="quarter" idx="5"/>
          </p:nvPr>
        </p:nvSpPr>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1FA40-C2C6-E2D9-2628-25F3D06C19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ADD0DD-31AE-C5AD-DCF4-17A7DE43E4ED}"/>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244D8AB0-46B8-A1C2-4B3D-D4488F71D3D3}"/>
              </a:ext>
            </a:extLst>
          </p:cNvPr>
          <p:cNvSpPr>
            <a:spLocks noGrp="1"/>
          </p:cNvSpPr>
          <p:nvPr>
            <p:ph type="body" sz="quarter" idx="3"/>
          </p:nvPr>
        </p:nvSpPr>
        <p:spPr/>
        <p:txBody>
          <a:bodyPr/>
          <a:lstStyle/>
          <a:p>
            <a:r>
              <a:rPr dirty="0"/>
              <a:t>Conclusion summarizes key achievements including comprehensive analysis of 299,984 records and development of advanced forecasting models. Strategic priorities focus on property crime prevention and District 4 emergency response. Path forward emphasizes predictive analytics and continuous monitoring, with immediate next steps including stakeholder engagement and implementation team development.</a:t>
            </a:r>
          </a:p>
        </p:txBody>
      </p:sp>
      <p:sp>
        <p:nvSpPr>
          <p:cNvPr id="4" name="Slide Number Placeholder 3">
            <a:extLst>
              <a:ext uri="{FF2B5EF4-FFF2-40B4-BE49-F238E27FC236}">
                <a16:creationId xmlns:a16="http://schemas.microsoft.com/office/drawing/2014/main" id="{80022B6D-E905-4337-9792-A4F15278CF69}"/>
              </a:ext>
            </a:extLst>
          </p:cNvPr>
          <p:cNvSpPr>
            <a:spLocks noGrp="1"/>
          </p:cNvSpPr>
          <p:nvPr>
            <p:ph type="sldNum" sz="quarter" idx="5"/>
          </p:nvPr>
        </p:nvSpPr>
        <p:spPr/>
      </p:sp>
    </p:spTree>
    <p:extLst>
      <p:ext uri="{BB962C8B-B14F-4D97-AF65-F5344CB8AC3E}">
        <p14:creationId xmlns:p14="http://schemas.microsoft.com/office/powerpoint/2010/main" val="3291553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CA" sz="1200" b="0" i="0" kern="1200" dirty="0">
                <a:solidFill>
                  <a:schemeClr val="tx1"/>
                </a:solidFill>
                <a:effectLst/>
                <a:latin typeface="+mn-lt"/>
                <a:ea typeface="+mn-ea"/>
                <a:cs typeface="+mn-cs"/>
              </a:rPr>
              <a:t>Good morning. I'm here to present our York Region Crime Analysis. To summarize our key findings upfront: we analyzed nearly 300,000 records and identified a major spike in 2024, with over 95,000 crimes—an 89.5% increase. However, we are seeing a strong correction in 2025. Property crime is the dominant category, and our highest risk area is District 1 in the North. Now, let me walk you through how we reached these conclusions.</a:t>
            </a:r>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E90F1B-667F-3CCE-43F3-6BF3CA2A19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B837DF-CF87-B1DC-AF0E-6187AA1063C8}"/>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56529B64-43F3-EA78-E159-94EAD80107EC}"/>
              </a:ext>
            </a:extLst>
          </p:cNvPr>
          <p:cNvSpPr>
            <a:spLocks noGrp="1"/>
          </p:cNvSpPr>
          <p:nvPr>
            <p:ph type="body" sz="quarter" idx="3"/>
          </p:nvPr>
        </p:nvSpPr>
        <p:spPr/>
        <p:txBody>
          <a:bodyPr/>
          <a:lstStyle/>
          <a:p>
            <a:r>
              <a:rPr dirty="0"/>
              <a:t>Executive summary highlighting CORRECTED temporal findings. Analysis confirms midnight (0:00) as the peak crime hour with 28,510 incidents. Critical issues include the 2024 crime spike requiring investigation, District 4's emergency situation with 544% growth, and the dominance of property crimes. The forecast indicates a positive trend with continued decline through 2027, providing opportunity for targeted interventions.</a:t>
            </a:r>
          </a:p>
        </p:txBody>
      </p:sp>
      <p:sp>
        <p:nvSpPr>
          <p:cNvPr id="4" name="Slide Number Placeholder 3">
            <a:extLst>
              <a:ext uri="{FF2B5EF4-FFF2-40B4-BE49-F238E27FC236}">
                <a16:creationId xmlns:a16="http://schemas.microsoft.com/office/drawing/2014/main" id="{60B8E967-1070-D9A0-6F9A-F906298FF27B}"/>
              </a:ext>
            </a:extLst>
          </p:cNvPr>
          <p:cNvSpPr>
            <a:spLocks noGrp="1"/>
          </p:cNvSpPr>
          <p:nvPr>
            <p:ph type="sldNum" sz="quarter" idx="5"/>
          </p:nvPr>
        </p:nvSpPr>
        <p:spPr/>
      </p:sp>
    </p:spTree>
    <p:extLst>
      <p:ext uri="{BB962C8B-B14F-4D97-AF65-F5344CB8AC3E}">
        <p14:creationId xmlns:p14="http://schemas.microsoft.com/office/powerpoint/2010/main" val="33678456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a:noFill/>
          <a:ln w="12700">
            <a:solidFill>
              <a:prstClr val="black"/>
            </a:solidFill>
          </a:ln>
        </p:spPr>
      </p:sp>
      <p:sp>
        <p:nvSpPr>
          <p:cNvPr id="3" name="Notes Placeholder 2"/>
          <p:cNvSpPr>
            <a:spLocks noGrp="1"/>
          </p:cNvSpPr>
          <p:nvPr>
            <p:ph type="body" idx="1"/>
          </p:nvPr>
        </p:nvSpPr>
        <p:spPr>
          <a:xfrm>
            <a:off x="685800" y="4400550"/>
            <a:ext cx="5486400" cy="3600450"/>
          </a:xfrm>
          <a:prstGeom prst="rect">
            <a:avLst/>
          </a:prstGeom>
        </p:spPr>
        <p:txBody>
          <a:bodyPr/>
          <a:lstStyle/>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EXECUTIVE CRIME ANALYTICS SUMMARY</a:t>
            </a:r>
          </a:p>
          <a:p>
            <a:pPr latinLnBrk="1"/>
            <a:r>
              <a:rPr lang="en-CA" sz="1200" b="0" i="0" kern="1200" dirty="0">
                <a:solidFill>
                  <a:schemeClr val="tx1"/>
                </a:solidFill>
                <a:effectLst/>
                <a:latin typeface="+mn-lt"/>
                <a:ea typeface="+mn-ea"/>
                <a:cs typeface="+mn-cs"/>
              </a:rPr>
              <a:t>======================================================================</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DATASET OVERVIEW</a:t>
            </a:r>
          </a:p>
          <a:p>
            <a:pPr latinLnBrk="1"/>
            <a:r>
              <a:rPr lang="en-CA" sz="1200" b="0" i="0" kern="1200" dirty="0">
                <a:solidFill>
                  <a:schemeClr val="tx1"/>
                </a:solidFill>
                <a:effectLst/>
                <a:latin typeface="+mn-lt"/>
                <a:ea typeface="+mn-ea"/>
                <a:cs typeface="+mn-cs"/>
              </a:rPr>
              <a:t>   • Total Incidents Analyzed: 299,984</a:t>
            </a:r>
          </a:p>
          <a:p>
            <a:pPr latinLnBrk="1"/>
            <a:r>
              <a:rPr lang="en-CA" sz="1200" b="0" i="0" kern="1200" dirty="0">
                <a:solidFill>
                  <a:schemeClr val="tx1"/>
                </a:solidFill>
                <a:effectLst/>
                <a:latin typeface="+mn-lt"/>
                <a:ea typeface="+mn-ea"/>
                <a:cs typeface="+mn-cs"/>
              </a:rPr>
              <a:t>   • Analysis Period: 2020-01-01 to 2025-11-19</a:t>
            </a:r>
          </a:p>
          <a:p>
            <a:pPr latinLnBrk="1"/>
            <a:r>
              <a:rPr lang="en-CA" sz="1200" b="0" i="0" kern="1200" dirty="0">
                <a:solidFill>
                  <a:schemeClr val="tx1"/>
                </a:solidFill>
                <a:effectLst/>
                <a:latin typeface="+mn-lt"/>
                <a:ea typeface="+mn-ea"/>
                <a:cs typeface="+mn-cs"/>
              </a:rPr>
              <a:t>   • Years Covered: [np.int32(2020), np.int32(2021), np.int32(2022), np.int32(2023), np.int32(2024), np.int32(2025)]</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KEY TEMPORAL PATTERNS</a:t>
            </a:r>
          </a:p>
          <a:p>
            <a:pPr latinLnBrk="1"/>
            <a:r>
              <a:rPr lang="en-CA" sz="1200" b="0" i="0" kern="1200" dirty="0">
                <a:solidFill>
                  <a:schemeClr val="tx1"/>
                </a:solidFill>
                <a:effectLst/>
                <a:latin typeface="+mn-lt"/>
                <a:ea typeface="+mn-ea"/>
                <a:cs typeface="+mn-cs"/>
              </a:rPr>
              <a:t>   • Peak Year: 2024 (95,050 incidents)</a:t>
            </a:r>
          </a:p>
          <a:p>
            <a:pPr latinLnBrk="1"/>
            <a:r>
              <a:rPr lang="en-CA" sz="1200" b="0" i="0" kern="1200" dirty="0">
                <a:solidFill>
                  <a:schemeClr val="tx1"/>
                </a:solidFill>
                <a:effectLst/>
                <a:latin typeface="+mn-lt"/>
                <a:ea typeface="+mn-ea"/>
                <a:cs typeface="+mn-cs"/>
              </a:rPr>
              <a:t>   • Peak Month: 10 (26,726 incidents)</a:t>
            </a:r>
          </a:p>
          <a:p>
            <a:pPr latinLnBrk="1"/>
            <a:r>
              <a:rPr lang="en-CA" sz="1200" b="0" i="0" kern="1200" dirty="0">
                <a:solidFill>
                  <a:schemeClr val="tx1"/>
                </a:solidFill>
                <a:effectLst/>
                <a:latin typeface="+mn-lt"/>
                <a:ea typeface="+mn-ea"/>
                <a:cs typeface="+mn-cs"/>
              </a:rPr>
              <a:t>   • Peak Day: Friday (45,844 incidents)</a:t>
            </a:r>
          </a:p>
          <a:p>
            <a:pPr latinLnBrk="1"/>
            <a:r>
              <a:rPr lang="en-CA" sz="1200" b="0" i="0" kern="1200" dirty="0">
                <a:solidFill>
                  <a:schemeClr val="tx1"/>
                </a:solidFill>
                <a:effectLst/>
                <a:latin typeface="+mn-lt"/>
                <a:ea typeface="+mn-ea"/>
                <a:cs typeface="+mn-cs"/>
              </a:rPr>
              <a:t>   • Peak Hour: 00:00 (28,510 incidents)</a:t>
            </a:r>
          </a:p>
          <a:p>
            <a:pPr latinLnBrk="1"/>
            <a:r>
              <a:rPr lang="en-CA" sz="1200" b="0" i="0" kern="1200" dirty="0">
                <a:solidFill>
                  <a:schemeClr val="tx1"/>
                </a:solidFill>
                <a:effectLst/>
                <a:latin typeface="+mn-lt"/>
                <a:ea typeface="+mn-ea"/>
                <a:cs typeface="+mn-cs"/>
              </a:rPr>
              <a:t>   • Latest YoY Growth: -56.7%</a:t>
            </a:r>
          </a:p>
          <a:p>
            <a:pPr latinLnBrk="1"/>
            <a:r>
              <a:rPr lang="en-CA" sz="1200" b="0" i="0" kern="1200" dirty="0">
                <a:solidFill>
                  <a:schemeClr val="tx1"/>
                </a:solidFill>
                <a:effectLst/>
                <a:latin typeface="+mn-lt"/>
                <a:ea typeface="+mn-ea"/>
                <a:cs typeface="+mn-cs"/>
              </a:rPr>
              <a:t>   • Overall Growth: +19.0%</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STRATEGIC INSIGHTS</a:t>
            </a:r>
          </a:p>
          <a:p>
            <a:pPr latinLnBrk="1"/>
            <a:r>
              <a:rPr lang="en-CA" sz="1200" b="0" i="0" kern="1200" dirty="0">
                <a:solidFill>
                  <a:schemeClr val="tx1"/>
                </a:solidFill>
                <a:effectLst/>
                <a:latin typeface="+mn-lt"/>
                <a:ea typeface="+mn-ea"/>
                <a:cs typeface="+mn-cs"/>
              </a:rPr>
              <a:t>   • Weekend Activity: 26.4% of total incidents</a:t>
            </a:r>
          </a:p>
          <a:p>
            <a:pPr latinLnBrk="1"/>
            <a:r>
              <a:rPr lang="en-CA" sz="1200" b="0" i="0" kern="1200" dirty="0">
                <a:solidFill>
                  <a:schemeClr val="tx1"/>
                </a:solidFill>
                <a:effectLst/>
                <a:latin typeface="+mn-lt"/>
                <a:ea typeface="+mn-ea"/>
                <a:cs typeface="+mn-cs"/>
              </a:rPr>
              <a:t>   • Evening Peak (18:00-23:59): 26.9% of incidents</a:t>
            </a:r>
          </a:p>
          <a:p>
            <a:pPr latinLnBrk="1"/>
            <a:r>
              <a:rPr lang="en-CA" sz="1200" b="0" i="0" kern="1200" dirty="0">
                <a:solidFill>
                  <a:schemeClr val="tx1"/>
                </a:solidFill>
                <a:effectLst/>
                <a:latin typeface="+mn-lt"/>
                <a:ea typeface="+mn-ea"/>
                <a:cs typeface="+mn-cs"/>
              </a:rPr>
              <a:t>   • High Season: Month 10, Month 8, Month 9</a:t>
            </a:r>
          </a:p>
          <a:p>
            <a:pPr latinLnBrk="1"/>
            <a:r>
              <a:rPr lang="en-CA" sz="1200" b="0" i="0" kern="1200" dirty="0">
                <a:solidFill>
                  <a:schemeClr val="tx1"/>
                </a:solidFill>
                <a:effectLst/>
                <a:latin typeface="+mn-lt"/>
                <a:ea typeface="+mn-ea"/>
                <a:cs typeface="+mn-cs"/>
              </a:rPr>
              <a:t>   • Low Season: Month 12, Month 2, Month 11</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DATA QUALITY ASSESSMENT</a:t>
            </a:r>
          </a:p>
          <a:p>
            <a:pPr latinLnBrk="1"/>
            <a:r>
              <a:rPr lang="en-CA" sz="1200" b="0" i="0" kern="1200" dirty="0">
                <a:solidFill>
                  <a:schemeClr val="tx1"/>
                </a:solidFill>
                <a:effectLst/>
                <a:latin typeface="+mn-lt"/>
                <a:ea typeface="+mn-ea"/>
                <a:cs typeface="+mn-cs"/>
              </a:rPr>
              <a:t>   • Date Coverage: 100.0%</a:t>
            </a:r>
          </a:p>
          <a:p>
            <a:pPr latinLnBrk="1"/>
            <a:r>
              <a:rPr lang="en-CA" sz="1200" b="0" i="0" kern="1200" dirty="0">
                <a:solidFill>
                  <a:schemeClr val="tx1"/>
                </a:solidFill>
                <a:effectLst/>
                <a:latin typeface="+mn-lt"/>
                <a:ea typeface="+mn-ea"/>
                <a:cs typeface="+mn-cs"/>
              </a:rPr>
              <a:t>   • Unique Days: 2150</a:t>
            </a:r>
          </a:p>
          <a:p>
            <a:pPr latinLnBrk="1"/>
            <a:r>
              <a:rPr lang="en-CA" sz="1200" b="0" i="0" kern="1200" dirty="0">
                <a:solidFill>
                  <a:schemeClr val="tx1"/>
                </a:solidFill>
                <a:effectLst/>
                <a:latin typeface="+mn-lt"/>
                <a:ea typeface="+mn-ea"/>
                <a:cs typeface="+mn-cs"/>
              </a:rPr>
              <a:t>   • Data Completeness: 100.0%</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TOP CRIME CATEGORIES</a:t>
            </a:r>
          </a:p>
          <a:p>
            <a:pPr latinLnBrk="1"/>
            <a:r>
              <a:rPr lang="en-CA" sz="1200" b="0" i="0" kern="1200" dirty="0">
                <a:solidFill>
                  <a:schemeClr val="tx1"/>
                </a:solidFill>
                <a:effectLst/>
                <a:latin typeface="+mn-lt"/>
                <a:ea typeface="+mn-ea"/>
                <a:cs typeface="+mn-cs"/>
              </a:rPr>
              <a:t>   • Hate Crime: 0.6%</a:t>
            </a:r>
          </a:p>
          <a:p>
            <a:endParaRPr lang="en-CA" dirty="0"/>
          </a:p>
        </p:txBody>
      </p:sp>
    </p:spTree>
    <p:extLst>
      <p:ext uri="{BB962C8B-B14F-4D97-AF65-F5344CB8AC3E}">
        <p14:creationId xmlns:p14="http://schemas.microsoft.com/office/powerpoint/2010/main" val="740787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Property crimes dominate the crime landscape, accounting for nearly 60% of all incidents (178,279 cases). Violent crimes represent 20.2% of total cases, indicating significant public safety concerns. Other notable categories include 'Other Crime' (10.9%) and Drug-related offenses (6.6%). This distribution suggests that resource allocation should prioritize property crime prevention while maintaining adequate focus on violent crime intervention.</a:t>
            </a:r>
            <a:br>
              <a:rPr lang="en-CA" dirty="0"/>
            </a:br>
            <a:br>
              <a:rPr lang="en-CA" dirty="0"/>
            </a:br>
            <a:r>
              <a:rPr lang="en-CA" sz="1200" b="0" i="0" kern="1200" dirty="0">
                <a:solidFill>
                  <a:schemeClr val="tx1"/>
                </a:solidFill>
                <a:effectLst/>
                <a:latin typeface="+mn-lt"/>
                <a:ea typeface="+mn-ea"/>
                <a:cs typeface="+mn-cs"/>
              </a:rPr>
              <a:t>The top 3 crime types account for </a:t>
            </a:r>
            <a:r>
              <a:rPr lang="en-CA" sz="1200" b="1" i="0" kern="1200" dirty="0">
                <a:solidFill>
                  <a:schemeClr val="tx1"/>
                </a:solidFill>
                <a:effectLst/>
                <a:latin typeface="+mn-lt"/>
                <a:ea typeface="+mn-ea"/>
                <a:cs typeface="+mn-cs"/>
              </a:rPr>
              <a:t>56.4%</a:t>
            </a:r>
            <a:r>
              <a:rPr lang="en-CA" sz="1200" b="0" i="0" kern="1200" dirty="0">
                <a:solidFill>
                  <a:schemeClr val="tx1"/>
                </a:solidFill>
                <a:effectLst/>
                <a:latin typeface="+mn-lt"/>
                <a:ea typeface="+mn-ea"/>
                <a:cs typeface="+mn-cs"/>
              </a:rPr>
              <a:t> of all incidents, providing clear targets for focused intervention.</a:t>
            </a:r>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95259D-2D66-D144-CEA9-4D63E34116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5F888F-AE62-97CF-AD88-201BD785B2F6}"/>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66ED325C-BA22-DDE1-36F2-6C891FE5D899}"/>
              </a:ext>
            </a:extLst>
          </p:cNvPr>
          <p:cNvSpPr>
            <a:spLocks noGrp="1"/>
          </p:cNvSpPr>
          <p:nvPr>
            <p:ph type="body" sz="quarter" idx="3"/>
          </p:nvPr>
        </p:nvSpPr>
        <p:spPr/>
        <p:txBody>
          <a:bodyPr/>
          <a:lstStyle/>
          <a:p>
            <a:r>
              <a:rPr dirty="0"/>
              <a:t>Executive summary highlighting CORRECTED temporal findings. Analysis confirms midnight (0:00) as the peak crime hour with 28,510 incidents. Critical issues include the 2024 crime spike requiring investigation, District 4's emergency situation with 544% growth, and the dominance of property crimes. The forecast indicates a positive trend with continued decline through 2027, providing opportunity for targeted interventions.</a:t>
            </a:r>
          </a:p>
        </p:txBody>
      </p:sp>
      <p:sp>
        <p:nvSpPr>
          <p:cNvPr id="4" name="Slide Number Placeholder 3">
            <a:extLst>
              <a:ext uri="{FF2B5EF4-FFF2-40B4-BE49-F238E27FC236}">
                <a16:creationId xmlns:a16="http://schemas.microsoft.com/office/drawing/2014/main" id="{05CAB240-FCA4-BA23-32AB-E5DC7BE6257A}"/>
              </a:ext>
            </a:extLst>
          </p:cNvPr>
          <p:cNvSpPr>
            <a:spLocks noGrp="1"/>
          </p:cNvSpPr>
          <p:nvPr>
            <p:ph type="sldNum" sz="quarter" idx="5"/>
          </p:nvPr>
        </p:nvSpPr>
        <p:spPr/>
      </p:sp>
    </p:spTree>
    <p:extLst>
      <p:ext uri="{BB962C8B-B14F-4D97-AF65-F5344CB8AC3E}">
        <p14:creationId xmlns:p14="http://schemas.microsoft.com/office/powerpoint/2010/main" val="4048965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Combined analysis of yearly trends and crime type patterns. Left chart shows yearly totals with growth rates, highlighting the 2024 anomaly of 89.5% increase followed by 56.7% decrease in 2025. Right chart shows how different crime categories have evolved over time, with theft-related crimes showing consistent patterns while other categories vary. The 2024 spike requires detailed investigation to understand root causes.</a:t>
            </a:r>
          </a:p>
        </p:txBody>
      </p:sp>
      <p:sp>
        <p:nvSpPr>
          <p:cNvPr id="4" name="Slide Number Placeholder 3"/>
          <p:cNvSpPr>
            <a:spLocks noGrp="1"/>
          </p:cNvSpPr>
          <p:nvPr>
            <p:ph type="sldNum" sz="quarter" idx="5"/>
          </p:nvPr>
        </p:nvSpPr>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Comprehensive forecasting analysis combining overall crime trends with category-specific projections. Top charts show the overall crime forecast with confidence intervals and detailed crime type forecasts. The analysis indicates continued decline through 2027 following the 2024 anomaly, with property and violent crimes decreasing while fraud offenses are projected to increase. This detailed forecasting enables targeted resource allocation and strategic planning during a favorable trend period.</a:t>
            </a:r>
          </a:p>
        </p:txBody>
      </p:sp>
      <p:sp>
        <p:nvSpPr>
          <p:cNvPr id="4" name="Slide Number Placeholder 3"/>
          <p:cNvSpPr>
            <a:spLocks noGrp="1"/>
          </p:cNvSpPr>
          <p:nvPr>
            <p:ph type="sldNum" sz="quarter" idx="5"/>
          </p:nvPr>
        </p:nvSpPr>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A29D8C-7D6C-217C-53B0-00FC06E085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5D6A95-04EA-890D-B4D4-696A07DA1EF1}"/>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3962C7E7-CCA9-8746-0E60-90FDDC51FF70}"/>
              </a:ext>
            </a:extLst>
          </p:cNvPr>
          <p:cNvSpPr>
            <a:spLocks noGrp="1"/>
          </p:cNvSpPr>
          <p:nvPr>
            <p:ph type="body" sz="quarter" idx="3"/>
          </p:nvPr>
        </p:nvSpPr>
        <p:spPr/>
        <p:txBody>
          <a:bodyPr/>
          <a:lstStyle/>
          <a:p>
            <a:r>
              <a:t>Comprehensive forecasting analysis combining overall crime trends with category-specific projections. Top charts show the overall crime forecast with confidence intervals and detailed crime type forecasts. The analysis indicates continued decline through 2027 following the 2024 anomaly, with property and violent crimes decreasing while fraud offenses are projected to increase. This detailed forecasting enables targeted resource allocation and strategic planning during a favorable trend period.</a:t>
            </a:r>
          </a:p>
        </p:txBody>
      </p:sp>
      <p:sp>
        <p:nvSpPr>
          <p:cNvPr id="4" name="Slide Number Placeholder 3">
            <a:extLst>
              <a:ext uri="{FF2B5EF4-FFF2-40B4-BE49-F238E27FC236}">
                <a16:creationId xmlns:a16="http://schemas.microsoft.com/office/drawing/2014/main" id="{AB2C64C4-0D3B-A906-C168-3ABF634FB2F0}"/>
              </a:ext>
            </a:extLst>
          </p:cNvPr>
          <p:cNvSpPr>
            <a:spLocks noGrp="1"/>
          </p:cNvSpPr>
          <p:nvPr>
            <p:ph type="sldNum" sz="quarter" idx="5"/>
          </p:nvPr>
        </p:nvSpPr>
        <p:spPr/>
      </p:sp>
    </p:spTree>
    <p:extLst>
      <p:ext uri="{BB962C8B-B14F-4D97-AF65-F5344CB8AC3E}">
        <p14:creationId xmlns:p14="http://schemas.microsoft.com/office/powerpoint/2010/main" val="3786270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799A1C02-EC3D-4526-A61C-EEEDB77E2C98}" type="datetime3">
              <a:rPr lang="en-US" smtClean="0"/>
              <a:pPr/>
              <a:t>23 November 2025</a:t>
            </a:fld>
            <a:endParaRPr lang="en-US" dirty="0">
              <a:solidFill>
                <a:schemeClr val="tx1">
                  <a:lumMod val="65000"/>
                  <a:lumOff val="35000"/>
                </a:schemeClr>
              </a:solidFill>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r>
              <a:rPr lang="en-US" dirty="0"/>
              <a:t>York Region Crime Analysis</a:t>
            </a:r>
            <a:endParaRPr lang="en-US" dirty="0">
              <a:solidFill>
                <a:schemeClr val="tx1">
                  <a:lumMod val="65000"/>
                  <a:lumOff val="35000"/>
                </a:schemeClr>
              </a:solidFill>
            </a:endParaRPr>
          </a:p>
        </p:txBody>
      </p:sp>
      <p:sp>
        <p:nvSpPr>
          <p:cNvPr id="6" name="Slide Number Placeholder 5"/>
          <p:cNvSpPr>
            <a:spLocks noGrp="1"/>
          </p:cNvSpPr>
          <p:nvPr>
            <p:ph type="sldNum" sz="quarter" idx="12"/>
          </p:nvPr>
        </p:nvSpPr>
        <p:spPr/>
        <p:txBody>
          <a:bodyPr/>
          <a:lstStyle>
            <a:lvl1pPr>
              <a:defRPr>
                <a:solidFill>
                  <a:schemeClr val="tx1">
                    <a:lumMod val="65000"/>
                    <a:lumOff val="35000"/>
                  </a:schemeClr>
                </a:solidFill>
              </a:defRPr>
            </a:lvl1pPr>
          </a:lstStyle>
          <a:p>
            <a:fld id="{C1FF6DA9-008F-8B48-92A6-B652298478BF}" type="slidenum">
              <a:rPr lang="en-US" smtClean="0"/>
              <a:pPr/>
              <a:t>‹#›</a:t>
            </a:fld>
            <a:endParaRPr lang="en-US" dirty="0">
              <a:solidFill>
                <a:schemeClr val="tx1">
                  <a:lumMod val="65000"/>
                  <a:lumOff val="35000"/>
                </a:schemeClr>
              </a:solidFill>
            </a:endParaRPr>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4BA20F-C345-4B13-8D50-AF8D3C7AE326}" type="datetime3">
              <a:rPr lang="en-US" smtClean="0"/>
              <a:t>23 November 2025</a:t>
            </a:fld>
            <a:endParaRPr lang="en-US"/>
          </a:p>
        </p:txBody>
      </p:sp>
      <p:sp>
        <p:nvSpPr>
          <p:cNvPr id="5" name="Footer Placeholder 4"/>
          <p:cNvSpPr>
            <a:spLocks noGrp="1"/>
          </p:cNvSpPr>
          <p:nvPr>
            <p:ph type="ftr" sz="quarter" idx="11"/>
          </p:nvPr>
        </p:nvSpPr>
        <p:spPr/>
        <p:txBody>
          <a:bodyPr/>
          <a:lstStyle/>
          <a:p>
            <a:r>
              <a:rPr lang="en-US"/>
              <a:t>York Region Crime Analysis</a:t>
            </a:r>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C80F348-B7E0-44CC-A938-3905BDF7D764}" type="datetime3">
              <a:rPr lang="en-US" smtClean="0"/>
              <a:t>23 November 2025</a:t>
            </a:fld>
            <a:endParaRPr lang="en-US"/>
          </a:p>
        </p:txBody>
      </p:sp>
      <p:sp>
        <p:nvSpPr>
          <p:cNvPr id="5" name="Footer Placeholder 4"/>
          <p:cNvSpPr>
            <a:spLocks noGrp="1"/>
          </p:cNvSpPr>
          <p:nvPr>
            <p:ph type="ftr" sz="quarter" idx="11"/>
          </p:nvPr>
        </p:nvSpPr>
        <p:spPr/>
        <p:txBody>
          <a:bodyPr/>
          <a:lstStyle/>
          <a:p>
            <a:r>
              <a:rPr lang="en-US"/>
              <a:t>York Region Crime Analysis</a:t>
            </a:r>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EB5AF9EF-6ADA-4F60-854C-E9FB1C1ACAFF}" type="datetime3">
              <a:rPr lang="en-US" smtClean="0"/>
              <a:pPr/>
              <a:t>23 November 2025</a:t>
            </a:fld>
            <a:endParaRPr lang="en-US" dirty="0"/>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r>
              <a:rPr lang="en-US" dirty="0"/>
              <a:t>York Region Crime Analysis</a:t>
            </a:r>
            <a:endParaRPr lang="en-US" dirty="0">
              <a:solidFill>
                <a:schemeClr val="tx1">
                  <a:lumMod val="65000"/>
                  <a:lumOff val="35000"/>
                </a:schemeClr>
              </a:solidFill>
            </a:endParaRPr>
          </a:p>
        </p:txBody>
      </p:sp>
      <p:sp>
        <p:nvSpPr>
          <p:cNvPr id="6" name="Slide Number Placeholder 5"/>
          <p:cNvSpPr>
            <a:spLocks noGrp="1"/>
          </p:cNvSpPr>
          <p:nvPr>
            <p:ph type="sldNum" sz="quarter" idx="12"/>
          </p:nvPr>
        </p:nvSpPr>
        <p:spPr/>
        <p:txBody>
          <a:bodyPr/>
          <a:lstStyle>
            <a:lvl1pPr>
              <a:defRPr>
                <a:solidFill>
                  <a:schemeClr val="tx1">
                    <a:lumMod val="65000"/>
                    <a:lumOff val="35000"/>
                  </a:schemeClr>
                </a:solidFill>
              </a:defRPr>
            </a:lvl1pPr>
          </a:lstStyle>
          <a:p>
            <a:fld id="{C1FF6DA9-008F-8B48-92A6-B652298478BF}" type="slidenum">
              <a:rPr lang="en-US" smtClean="0"/>
              <a:pPr/>
              <a:t>‹#›</a:t>
            </a:fld>
            <a:endParaRPr lang="en-US" dirty="0"/>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546119-C893-498C-9D0E-1FED4A71C90C}" type="datetime3">
              <a:rPr lang="en-US" smtClean="0"/>
              <a:t>23 November 2025</a:t>
            </a:fld>
            <a:endParaRPr lang="en-US"/>
          </a:p>
        </p:txBody>
      </p:sp>
      <p:sp>
        <p:nvSpPr>
          <p:cNvPr id="5" name="Footer Placeholder 4"/>
          <p:cNvSpPr>
            <a:spLocks noGrp="1"/>
          </p:cNvSpPr>
          <p:nvPr>
            <p:ph type="ftr" sz="quarter" idx="11"/>
          </p:nvPr>
        </p:nvSpPr>
        <p:spPr/>
        <p:txBody>
          <a:bodyPr/>
          <a:lstStyle/>
          <a:p>
            <a:r>
              <a:rPr lang="en-US"/>
              <a:t>York Region Crime Analysis</a:t>
            </a:r>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E520D2C-89AD-4BC4-9A24-B26313B0DCB9}" type="datetime3">
              <a:rPr lang="en-US" smtClean="0"/>
              <a:t>23 November 2025</a:t>
            </a:fld>
            <a:endParaRPr lang="en-US"/>
          </a:p>
        </p:txBody>
      </p:sp>
      <p:sp>
        <p:nvSpPr>
          <p:cNvPr id="6" name="Footer Placeholder 5"/>
          <p:cNvSpPr>
            <a:spLocks noGrp="1"/>
          </p:cNvSpPr>
          <p:nvPr>
            <p:ph type="ftr" sz="quarter" idx="11"/>
          </p:nvPr>
        </p:nvSpPr>
        <p:spPr/>
        <p:txBody>
          <a:bodyPr/>
          <a:lstStyle/>
          <a:p>
            <a:r>
              <a:rPr lang="en-US"/>
              <a:t>York Region Crime Analysis</a:t>
            </a:r>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ADC46CA-2787-45EE-A4E5-1A72CC227786}" type="datetime3">
              <a:rPr lang="en-US" smtClean="0"/>
              <a:t>23 November 2025</a:t>
            </a:fld>
            <a:endParaRPr lang="en-US"/>
          </a:p>
        </p:txBody>
      </p:sp>
      <p:sp>
        <p:nvSpPr>
          <p:cNvPr id="8" name="Footer Placeholder 7"/>
          <p:cNvSpPr>
            <a:spLocks noGrp="1"/>
          </p:cNvSpPr>
          <p:nvPr>
            <p:ph type="ftr" sz="quarter" idx="11"/>
          </p:nvPr>
        </p:nvSpPr>
        <p:spPr/>
        <p:txBody>
          <a:bodyPr/>
          <a:lstStyle/>
          <a:p>
            <a:r>
              <a:rPr lang="en-US"/>
              <a:t>York Region Crime Analysis</a:t>
            </a:r>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BA8526B-5913-4A31-BD69-2065E4B8809B}" type="datetime3">
              <a:rPr lang="en-US" smtClean="0"/>
              <a:t>23 November 2025</a:t>
            </a:fld>
            <a:endParaRPr lang="en-US"/>
          </a:p>
        </p:txBody>
      </p:sp>
      <p:sp>
        <p:nvSpPr>
          <p:cNvPr id="4" name="Footer Placeholder 3"/>
          <p:cNvSpPr>
            <a:spLocks noGrp="1"/>
          </p:cNvSpPr>
          <p:nvPr>
            <p:ph type="ftr" sz="quarter" idx="11"/>
          </p:nvPr>
        </p:nvSpPr>
        <p:spPr/>
        <p:txBody>
          <a:bodyPr/>
          <a:lstStyle/>
          <a:p>
            <a:r>
              <a:rPr lang="en-US"/>
              <a:t>York Region Crime Analysis</a:t>
            </a:r>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2D7722-7447-447D-A250-A2689617305A}" type="datetime3">
              <a:rPr lang="en-US" smtClean="0"/>
              <a:t>23 November 2025</a:t>
            </a:fld>
            <a:endParaRPr lang="en-US"/>
          </a:p>
        </p:txBody>
      </p:sp>
      <p:sp>
        <p:nvSpPr>
          <p:cNvPr id="3" name="Footer Placeholder 2"/>
          <p:cNvSpPr>
            <a:spLocks noGrp="1"/>
          </p:cNvSpPr>
          <p:nvPr>
            <p:ph type="ftr" sz="quarter" idx="11"/>
          </p:nvPr>
        </p:nvSpPr>
        <p:spPr/>
        <p:txBody>
          <a:bodyPr/>
          <a:lstStyle/>
          <a:p>
            <a:r>
              <a:rPr lang="en-US"/>
              <a:t>York Region Crime Analysis</a:t>
            </a:r>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A2BF359-877E-4B39-989F-5DE3896EB032}" type="datetime3">
              <a:rPr lang="en-US" smtClean="0"/>
              <a:t>23 November 2025</a:t>
            </a:fld>
            <a:endParaRPr lang="en-US"/>
          </a:p>
        </p:txBody>
      </p:sp>
      <p:sp>
        <p:nvSpPr>
          <p:cNvPr id="6" name="Footer Placeholder 5"/>
          <p:cNvSpPr>
            <a:spLocks noGrp="1"/>
          </p:cNvSpPr>
          <p:nvPr>
            <p:ph type="ftr" sz="quarter" idx="11"/>
          </p:nvPr>
        </p:nvSpPr>
        <p:spPr/>
        <p:txBody>
          <a:bodyPr/>
          <a:lstStyle/>
          <a:p>
            <a:r>
              <a:rPr lang="en-US"/>
              <a:t>York Region Crime Analysis</a:t>
            </a:r>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764952-7DF7-4A84-9308-2205B598FB52}" type="datetime3">
              <a:rPr lang="en-US" smtClean="0"/>
              <a:t>23 November 2025</a:t>
            </a:fld>
            <a:endParaRPr lang="en-US"/>
          </a:p>
        </p:txBody>
      </p:sp>
      <p:sp>
        <p:nvSpPr>
          <p:cNvPr id="6" name="Footer Placeholder 5"/>
          <p:cNvSpPr>
            <a:spLocks noGrp="1"/>
          </p:cNvSpPr>
          <p:nvPr>
            <p:ph type="ftr" sz="quarter" idx="11"/>
          </p:nvPr>
        </p:nvSpPr>
        <p:spPr/>
        <p:txBody>
          <a:bodyPr/>
          <a:lstStyle/>
          <a:p>
            <a:r>
              <a:rPr lang="en-US"/>
              <a:t>York Region Crime Analysis</a:t>
            </a:r>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a:solidFill>
            <a:schemeClr val="bg2"/>
          </a:solid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049832-F83F-49E8-9854-52B245B32CC0}" type="datetime3">
              <a:rPr lang="en-US" smtClean="0"/>
              <a:t>23 November 2025</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York Region Crime Analysis</a:t>
            </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fuxima/YRP/blob/main/YorkRegionCrimeAnalysis.pptx" TargetMode="External"/><Relationship Id="rId7"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25.png"/><Relationship Id="rId5" Type="http://schemas.openxmlformats.org/officeDocument/2006/relationships/hyperlink" Target="mailto:fuxi.ma@outlook.com" TargetMode="External"/><Relationship Id="rId4" Type="http://schemas.openxmlformats.org/officeDocument/2006/relationships/hyperlink" Target="https://github.com/fuxima/YRP"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9EAB9D5-AE06-18BA-9513-5206519C5797}"/>
              </a:ext>
            </a:extLst>
          </p:cNvPr>
          <p:cNvSpPr>
            <a:spLocks noGrp="1"/>
          </p:cNvSpPr>
          <p:nvPr>
            <p:ph type="ctrTitle"/>
          </p:nvPr>
        </p:nvSpPr>
        <p:spPr>
          <a:xfrm>
            <a:off x="3328988" y="1958975"/>
            <a:ext cx="5534024" cy="1470025"/>
          </a:xfrm>
        </p:spPr>
        <p:txBody>
          <a:bodyPr>
            <a:normAutofit fontScale="90000"/>
          </a:bodyPr>
          <a:lstStyle/>
          <a:p>
            <a:pPr>
              <a:defRPr sz="3600" b="1">
                <a:solidFill>
                  <a:srgbClr val="FFFFFF"/>
                </a:solidFill>
              </a:defRPr>
            </a:pPr>
            <a:r>
              <a:rPr lang="en-CA" sz="3600" b="1" dirty="0">
                <a:solidFill>
                  <a:schemeClr val="tx1">
                    <a:lumMod val="65000"/>
                    <a:lumOff val="35000"/>
                  </a:schemeClr>
                </a:solidFill>
                <a:latin typeface="Times New Roman" panose="02020603050405020304" pitchFamily="18" charset="0"/>
                <a:cs typeface="Times New Roman" panose="02020603050405020304" pitchFamily="18" charset="0"/>
              </a:rPr>
              <a:t>York Region Crime Analysis: </a:t>
            </a:r>
            <a:r>
              <a:rPr lang="en-CA" sz="3100" b="1" dirty="0">
                <a:solidFill>
                  <a:schemeClr val="tx1">
                    <a:lumMod val="65000"/>
                    <a:lumOff val="35000"/>
                  </a:schemeClr>
                </a:solidFill>
                <a:latin typeface="Times New Roman" panose="02020603050405020304" pitchFamily="18" charset="0"/>
                <a:cs typeface="Times New Roman" panose="02020603050405020304" pitchFamily="18" charset="0"/>
              </a:rPr>
              <a:t>A Data-Driven Plan for 2025-2027</a:t>
            </a:r>
            <a:endParaRPr sz="3600" b="1" dirty="0">
              <a:solidFill>
                <a:schemeClr val="tx1">
                  <a:lumMod val="65000"/>
                  <a:lumOff val="35000"/>
                </a:schemeClr>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78107154-E37E-27FC-65D3-C402FDDDA0D7}"/>
              </a:ext>
            </a:extLst>
          </p:cNvPr>
          <p:cNvSpPr txBox="1"/>
          <p:nvPr/>
        </p:nvSpPr>
        <p:spPr>
          <a:xfrm>
            <a:off x="3042920" y="4034135"/>
            <a:ext cx="6106160" cy="923330"/>
          </a:xfrm>
          <a:prstGeom prst="rect">
            <a:avLst/>
          </a:prstGeom>
          <a:noFill/>
        </p:spPr>
        <p:txBody>
          <a:bodyPr wrap="square">
            <a:spAutoFit/>
          </a:bodyPr>
          <a:lstStyle/>
          <a:p>
            <a:pPr algn="ctr">
              <a:defRPr sz="1800">
                <a:solidFill>
                  <a:srgbClr val="C8C8C8"/>
                </a:solidFill>
              </a:defRPr>
            </a:pPr>
            <a:r>
              <a:rPr lang="en-CA" dirty="0">
                <a:solidFill>
                  <a:schemeClr val="tx1">
                    <a:lumMod val="50000"/>
                    <a:lumOff val="50000"/>
                  </a:schemeClr>
                </a:solidFill>
                <a:latin typeface="Times New Roman" panose="02020603050405020304" pitchFamily="18" charset="0"/>
                <a:cs typeface="Times New Roman" panose="02020603050405020304" pitchFamily="18" charset="0"/>
              </a:rPr>
              <a:t>Crime Trends, Forecasting &amp; Strategic Insights</a:t>
            </a:r>
            <a:endParaRPr lang="en-CA" sz="1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defRPr sz="1800">
                <a:solidFill>
                  <a:srgbClr val="C8C8C8"/>
                </a:solidFill>
              </a:defRPr>
            </a:pPr>
            <a:endParaRPr lang="en-CA" sz="1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defRPr sz="1800">
                <a:solidFill>
                  <a:srgbClr val="C8C8C8"/>
                </a:solidFill>
              </a:defRPr>
            </a:pPr>
            <a:r>
              <a:rPr lang="en-CA" dirty="0">
                <a:solidFill>
                  <a:schemeClr val="tx1">
                    <a:lumMod val="50000"/>
                    <a:lumOff val="50000"/>
                  </a:schemeClr>
                </a:solidFill>
                <a:latin typeface="Times New Roman" panose="02020603050405020304" pitchFamily="18" charset="0"/>
                <a:cs typeface="Times New Roman" panose="02020603050405020304" pitchFamily="18" charset="0"/>
              </a:rPr>
              <a:t>2020-2027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9F17D6-2023-7948-0F93-F8D8F0A8ABB6}"/>
            </a:ext>
          </a:extLst>
        </p:cNvPr>
        <p:cNvGrpSpPr/>
        <p:nvPr/>
      </p:nvGrpSpPr>
      <p:grpSpPr>
        <a:xfrm>
          <a:off x="0" y="0"/>
          <a:ext cx="0" cy="0"/>
          <a:chOff x="0" y="0"/>
          <a:chExt cx="0" cy="0"/>
        </a:xfrm>
      </p:grpSpPr>
      <p:sp>
        <p:nvSpPr>
          <p:cNvPr id="2" name="Date Placeholder 1">
            <a:extLst>
              <a:ext uri="{FF2B5EF4-FFF2-40B4-BE49-F238E27FC236}">
                <a16:creationId xmlns:a16="http://schemas.microsoft.com/office/drawing/2014/main" id="{690A0B54-0DD9-227F-3D93-05718AAF0EC2}"/>
              </a:ext>
            </a:extLst>
          </p:cNvPr>
          <p:cNvSpPr>
            <a:spLocks noGrp="1"/>
          </p:cNvSpPr>
          <p:nvPr>
            <p:ph type="dt" sz="half" idx="10"/>
          </p:nvPr>
        </p:nvSpPr>
        <p:spPr/>
        <p:txBody>
          <a:bodyPr/>
          <a:lstStyle/>
          <a:p>
            <a:fld id="{9907EC0E-FFC0-4DAD-A328-A2D9C6092260}" type="datetime3">
              <a:rPr lang="en-US" smtClean="0"/>
              <a:t>23 November 2025</a:t>
            </a:fld>
            <a:endParaRPr lang="en-US"/>
          </a:p>
        </p:txBody>
      </p:sp>
      <p:sp>
        <p:nvSpPr>
          <p:cNvPr id="9" name="Footer Placeholder 8">
            <a:extLst>
              <a:ext uri="{FF2B5EF4-FFF2-40B4-BE49-F238E27FC236}">
                <a16:creationId xmlns:a16="http://schemas.microsoft.com/office/drawing/2014/main" id="{BF4F30A5-5D4E-C7A8-4628-419E41FFFB83}"/>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577F1465-51B8-6274-FE7D-7774491DDFC5}"/>
              </a:ext>
            </a:extLst>
          </p:cNvPr>
          <p:cNvSpPr>
            <a:spLocks noGrp="1"/>
          </p:cNvSpPr>
          <p:nvPr>
            <p:ph type="sldNum" sz="quarter" idx="12"/>
          </p:nvPr>
        </p:nvSpPr>
        <p:spPr/>
        <p:txBody>
          <a:bodyPr/>
          <a:lstStyle/>
          <a:p>
            <a:fld id="{C1FF6DA9-008F-8B48-92A6-B652298478BF}" type="slidenum">
              <a:rPr lang="en-US" smtClean="0"/>
              <a:t>10</a:t>
            </a:fld>
            <a:endParaRPr lang="en-US"/>
          </a:p>
        </p:txBody>
      </p:sp>
      <p:pic>
        <p:nvPicPr>
          <p:cNvPr id="11" name="Picture 10">
            <a:extLst>
              <a:ext uri="{FF2B5EF4-FFF2-40B4-BE49-F238E27FC236}">
                <a16:creationId xmlns:a16="http://schemas.microsoft.com/office/drawing/2014/main" id="{88E690B4-D4C4-827C-F6A8-AAD81C7BF3E0}"/>
              </a:ext>
            </a:extLst>
          </p:cNvPr>
          <p:cNvPicPr>
            <a:picLocks noChangeAspect="1"/>
          </p:cNvPicPr>
          <p:nvPr/>
        </p:nvPicPr>
        <p:blipFill>
          <a:blip r:embed="rId3"/>
          <a:stretch>
            <a:fillRect/>
          </a:stretch>
        </p:blipFill>
        <p:spPr>
          <a:xfrm>
            <a:off x="1552575" y="-4863"/>
            <a:ext cx="9086849" cy="6858000"/>
          </a:xfrm>
          <a:prstGeom prst="rect">
            <a:avLst/>
          </a:prstGeom>
        </p:spPr>
      </p:pic>
    </p:spTree>
    <p:extLst>
      <p:ext uri="{BB962C8B-B14F-4D97-AF65-F5344CB8AC3E}">
        <p14:creationId xmlns:p14="http://schemas.microsoft.com/office/powerpoint/2010/main" val="10105226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8010F-E683-8300-2DFD-F694799A7E3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C8F44E38-60E0-A009-1222-2DCBC90A4EB7}"/>
              </a:ext>
            </a:extLst>
          </p:cNvPr>
          <p:cNvSpPr txBox="1"/>
          <p:nvPr/>
        </p:nvSpPr>
        <p:spPr>
          <a:xfrm>
            <a:off x="2290658" y="274321"/>
            <a:ext cx="7610673" cy="769441"/>
          </a:xfrm>
          <a:prstGeom prst="rect">
            <a:avLst/>
          </a:prstGeom>
          <a:noFill/>
        </p:spPr>
        <p:txBody>
          <a:bodyPr wrap="none">
            <a:spAutoFit/>
          </a:bodyPr>
          <a:lstStyle/>
          <a:p>
            <a:pPr algn="ctr">
              <a:defRPr sz="2400" b="1"/>
            </a:pPr>
            <a:r>
              <a:rPr lang="en-US" sz="4400" b="1" dirty="0">
                <a:latin typeface="Times New Roman" panose="02020603050405020304" pitchFamily="18" charset="0"/>
                <a:cs typeface="Times New Roman" panose="02020603050405020304" pitchFamily="18" charset="0"/>
              </a:rPr>
              <a:t>District-Level Risk Assessment</a:t>
            </a:r>
            <a:endParaRPr sz="4400" b="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FF231BB3-8EAB-C134-AFE3-B980B19F048B}"/>
              </a:ext>
            </a:extLst>
          </p:cNvPr>
          <p:cNvSpPr>
            <a:spLocks noGrp="1"/>
          </p:cNvSpPr>
          <p:nvPr>
            <p:ph type="dt" sz="half" idx="10"/>
          </p:nvPr>
        </p:nvSpPr>
        <p:spPr/>
        <p:txBody>
          <a:bodyPr/>
          <a:lstStyle/>
          <a:p>
            <a:fld id="{75388C72-DCEA-4F37-A2BC-4ABC9B3FAAC9}" type="datetime3">
              <a:rPr lang="en-US" smtClean="0"/>
              <a:t>23 November 2025</a:t>
            </a:fld>
            <a:endParaRPr lang="en-US"/>
          </a:p>
        </p:txBody>
      </p:sp>
      <p:sp>
        <p:nvSpPr>
          <p:cNvPr id="8" name="Footer Placeholder 7">
            <a:extLst>
              <a:ext uri="{FF2B5EF4-FFF2-40B4-BE49-F238E27FC236}">
                <a16:creationId xmlns:a16="http://schemas.microsoft.com/office/drawing/2014/main" id="{82FA1141-D053-068D-2EE3-CBE7E6059A7E}"/>
              </a:ext>
            </a:extLst>
          </p:cNvPr>
          <p:cNvSpPr>
            <a:spLocks noGrp="1"/>
          </p:cNvSpPr>
          <p:nvPr>
            <p:ph type="ftr" sz="quarter" idx="11"/>
          </p:nvPr>
        </p:nvSpPr>
        <p:spPr/>
        <p:txBody>
          <a:bodyPr/>
          <a:lstStyle/>
          <a:p>
            <a:r>
              <a:rPr lang="en-US"/>
              <a:t>York Region Crime Analysis</a:t>
            </a:r>
          </a:p>
        </p:txBody>
      </p:sp>
      <p:sp>
        <p:nvSpPr>
          <p:cNvPr id="9" name="Slide Number Placeholder 8">
            <a:extLst>
              <a:ext uri="{FF2B5EF4-FFF2-40B4-BE49-F238E27FC236}">
                <a16:creationId xmlns:a16="http://schemas.microsoft.com/office/drawing/2014/main" id="{01FA18AB-B682-7A0C-C2FC-ADF0B51CAB3C}"/>
              </a:ext>
            </a:extLst>
          </p:cNvPr>
          <p:cNvSpPr>
            <a:spLocks noGrp="1"/>
          </p:cNvSpPr>
          <p:nvPr>
            <p:ph type="sldNum" sz="quarter" idx="12"/>
          </p:nvPr>
        </p:nvSpPr>
        <p:spPr/>
        <p:txBody>
          <a:bodyPr/>
          <a:lstStyle/>
          <a:p>
            <a:fld id="{C1FF6DA9-008F-8B48-92A6-B652298478BF}" type="slidenum">
              <a:rPr lang="en-US" smtClean="0"/>
              <a:t>11</a:t>
            </a:fld>
            <a:endParaRPr lang="en-US"/>
          </a:p>
        </p:txBody>
      </p:sp>
      <p:pic>
        <p:nvPicPr>
          <p:cNvPr id="5" name="Picture 4">
            <a:extLst>
              <a:ext uri="{FF2B5EF4-FFF2-40B4-BE49-F238E27FC236}">
                <a16:creationId xmlns:a16="http://schemas.microsoft.com/office/drawing/2014/main" id="{E82EBC86-7BEC-B09A-87FA-A3F0C28ECBC6}"/>
              </a:ext>
            </a:extLst>
          </p:cNvPr>
          <p:cNvPicPr>
            <a:picLocks noChangeAspect="1"/>
          </p:cNvPicPr>
          <p:nvPr/>
        </p:nvPicPr>
        <p:blipFill>
          <a:blip r:embed="rId3"/>
          <a:stretch>
            <a:fillRect/>
          </a:stretch>
        </p:blipFill>
        <p:spPr>
          <a:xfrm>
            <a:off x="1428098" y="23337"/>
            <a:ext cx="9335803" cy="6811326"/>
          </a:xfrm>
          <a:prstGeom prst="rect">
            <a:avLst/>
          </a:prstGeom>
        </p:spPr>
      </p:pic>
    </p:spTree>
    <p:extLst>
      <p:ext uri="{BB962C8B-B14F-4D97-AF65-F5344CB8AC3E}">
        <p14:creationId xmlns:p14="http://schemas.microsoft.com/office/powerpoint/2010/main" val="25498437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E0586E-72C0-56D1-4716-2AC35E141904}"/>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28BF048-CCFD-F85F-F3B3-75D29F461084}"/>
              </a:ext>
            </a:extLst>
          </p:cNvPr>
          <p:cNvSpPr txBox="1"/>
          <p:nvPr/>
        </p:nvSpPr>
        <p:spPr>
          <a:xfrm>
            <a:off x="2016455" y="274321"/>
            <a:ext cx="8159093" cy="769441"/>
          </a:xfrm>
          <a:prstGeom prst="rect">
            <a:avLst/>
          </a:prstGeom>
          <a:noFill/>
        </p:spPr>
        <p:txBody>
          <a:bodyPr wrap="none">
            <a:spAutoFit/>
          </a:bodyPr>
          <a:lstStyle/>
          <a:p>
            <a:pPr algn="ctr">
              <a:defRPr sz="2400" b="1"/>
            </a:pPr>
            <a:r>
              <a:rPr lang="en-CA" sz="4400" b="1" dirty="0">
                <a:latin typeface="Times New Roman" panose="02020603050405020304" pitchFamily="18" charset="0"/>
                <a:cs typeface="Times New Roman" panose="02020603050405020304" pitchFamily="18" charset="0"/>
              </a:rPr>
              <a:t>Spotlight on District 4 (Vaughan)</a:t>
            </a:r>
            <a:endParaRPr sz="4400" b="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88FE6B60-76B2-1199-41CF-56B9739301AD}"/>
              </a:ext>
            </a:extLst>
          </p:cNvPr>
          <p:cNvSpPr>
            <a:spLocks noGrp="1"/>
          </p:cNvSpPr>
          <p:nvPr>
            <p:ph type="dt" sz="half" idx="10"/>
          </p:nvPr>
        </p:nvSpPr>
        <p:spPr/>
        <p:txBody>
          <a:bodyPr/>
          <a:lstStyle/>
          <a:p>
            <a:fld id="{9907EC0E-FFC0-4DAD-A328-A2D9C6092260}" type="datetime3">
              <a:rPr lang="en-US" smtClean="0"/>
              <a:t>23 November 2025</a:t>
            </a:fld>
            <a:endParaRPr lang="en-US"/>
          </a:p>
        </p:txBody>
      </p:sp>
      <p:sp>
        <p:nvSpPr>
          <p:cNvPr id="9" name="Footer Placeholder 8">
            <a:extLst>
              <a:ext uri="{FF2B5EF4-FFF2-40B4-BE49-F238E27FC236}">
                <a16:creationId xmlns:a16="http://schemas.microsoft.com/office/drawing/2014/main" id="{642FF2DA-FB9A-F33E-8B6E-F988D87C9F37}"/>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67BC73E8-D85F-EAF2-6A64-55FD22E13BB2}"/>
              </a:ext>
            </a:extLst>
          </p:cNvPr>
          <p:cNvSpPr>
            <a:spLocks noGrp="1"/>
          </p:cNvSpPr>
          <p:nvPr>
            <p:ph type="sldNum" sz="quarter" idx="12"/>
          </p:nvPr>
        </p:nvSpPr>
        <p:spPr/>
        <p:txBody>
          <a:bodyPr/>
          <a:lstStyle/>
          <a:p>
            <a:fld id="{C1FF6DA9-008F-8B48-92A6-B652298478BF}" type="slidenum">
              <a:rPr lang="en-US" smtClean="0"/>
              <a:t>12</a:t>
            </a:fld>
            <a:endParaRPr lang="en-US"/>
          </a:p>
        </p:txBody>
      </p:sp>
      <p:pic>
        <p:nvPicPr>
          <p:cNvPr id="8" name="Picture 7" descr="image.png">
            <a:extLst>
              <a:ext uri="{FF2B5EF4-FFF2-40B4-BE49-F238E27FC236}">
                <a16:creationId xmlns:a16="http://schemas.microsoft.com/office/drawing/2014/main" id="{8680B7EC-2241-C1CF-3DE6-430BD5780E66}"/>
              </a:ext>
            </a:extLst>
          </p:cNvPr>
          <p:cNvPicPr>
            <a:picLocks noChangeAspect="1"/>
          </p:cNvPicPr>
          <p:nvPr/>
        </p:nvPicPr>
        <p:blipFill>
          <a:blip r:embed="rId3"/>
          <a:stretch>
            <a:fillRect/>
          </a:stretch>
        </p:blipFill>
        <p:spPr>
          <a:xfrm>
            <a:off x="838000" y="1584847"/>
            <a:ext cx="3940212" cy="2399809"/>
          </a:xfrm>
          <a:prstGeom prst="rect">
            <a:avLst/>
          </a:prstGeom>
        </p:spPr>
      </p:pic>
      <p:pic>
        <p:nvPicPr>
          <p:cNvPr id="11" name="Picture 10">
            <a:extLst>
              <a:ext uri="{FF2B5EF4-FFF2-40B4-BE49-F238E27FC236}">
                <a16:creationId xmlns:a16="http://schemas.microsoft.com/office/drawing/2014/main" id="{0B9A4BC9-CF36-A696-9472-CB95B8C1B9A4}"/>
              </a:ext>
            </a:extLst>
          </p:cNvPr>
          <p:cNvPicPr>
            <a:picLocks noChangeAspect="1"/>
          </p:cNvPicPr>
          <p:nvPr/>
        </p:nvPicPr>
        <p:blipFill>
          <a:blip r:embed="rId4"/>
          <a:stretch>
            <a:fillRect/>
          </a:stretch>
        </p:blipFill>
        <p:spPr>
          <a:xfrm>
            <a:off x="4932205" y="1614387"/>
            <a:ext cx="3592670" cy="2370269"/>
          </a:xfrm>
          <a:prstGeom prst="rect">
            <a:avLst/>
          </a:prstGeom>
        </p:spPr>
      </p:pic>
      <p:pic>
        <p:nvPicPr>
          <p:cNvPr id="14" name="Picture 13">
            <a:extLst>
              <a:ext uri="{FF2B5EF4-FFF2-40B4-BE49-F238E27FC236}">
                <a16:creationId xmlns:a16="http://schemas.microsoft.com/office/drawing/2014/main" id="{BCBFCFC9-EB28-6673-BA67-13EBBDA1E929}"/>
              </a:ext>
            </a:extLst>
          </p:cNvPr>
          <p:cNvPicPr>
            <a:picLocks noChangeAspect="1"/>
          </p:cNvPicPr>
          <p:nvPr/>
        </p:nvPicPr>
        <p:blipFill>
          <a:blip r:embed="rId5"/>
          <a:stretch>
            <a:fillRect/>
          </a:stretch>
        </p:blipFill>
        <p:spPr>
          <a:xfrm>
            <a:off x="8558368" y="4097842"/>
            <a:ext cx="2839718" cy="2370269"/>
          </a:xfrm>
          <a:prstGeom prst="rect">
            <a:avLst/>
          </a:prstGeom>
        </p:spPr>
      </p:pic>
      <p:pic>
        <p:nvPicPr>
          <p:cNvPr id="15" name="Picture 14">
            <a:extLst>
              <a:ext uri="{FF2B5EF4-FFF2-40B4-BE49-F238E27FC236}">
                <a16:creationId xmlns:a16="http://schemas.microsoft.com/office/drawing/2014/main" id="{90CD004A-0BE4-1DDD-C947-E94C5EA8A951}"/>
              </a:ext>
            </a:extLst>
          </p:cNvPr>
          <p:cNvPicPr>
            <a:picLocks noChangeAspect="1"/>
          </p:cNvPicPr>
          <p:nvPr/>
        </p:nvPicPr>
        <p:blipFill>
          <a:blip r:embed="rId6"/>
          <a:stretch>
            <a:fillRect/>
          </a:stretch>
        </p:blipFill>
        <p:spPr>
          <a:xfrm>
            <a:off x="838000" y="3984656"/>
            <a:ext cx="3940212" cy="2482647"/>
          </a:xfrm>
          <a:prstGeom prst="rect">
            <a:avLst/>
          </a:prstGeom>
        </p:spPr>
      </p:pic>
      <p:pic>
        <p:nvPicPr>
          <p:cNvPr id="16" name="Picture 15">
            <a:extLst>
              <a:ext uri="{FF2B5EF4-FFF2-40B4-BE49-F238E27FC236}">
                <a16:creationId xmlns:a16="http://schemas.microsoft.com/office/drawing/2014/main" id="{EED2543C-7C8C-3A5D-AD66-4A8EABF5CB87}"/>
              </a:ext>
            </a:extLst>
          </p:cNvPr>
          <p:cNvPicPr>
            <a:picLocks noChangeAspect="1"/>
          </p:cNvPicPr>
          <p:nvPr/>
        </p:nvPicPr>
        <p:blipFill>
          <a:blip r:embed="rId7"/>
          <a:stretch>
            <a:fillRect/>
          </a:stretch>
        </p:blipFill>
        <p:spPr>
          <a:xfrm>
            <a:off x="8524875" y="1606899"/>
            <a:ext cx="2873211" cy="2370269"/>
          </a:xfrm>
          <a:prstGeom prst="rect">
            <a:avLst/>
          </a:prstGeom>
        </p:spPr>
      </p:pic>
      <p:pic>
        <p:nvPicPr>
          <p:cNvPr id="17" name="Picture 16">
            <a:extLst>
              <a:ext uri="{FF2B5EF4-FFF2-40B4-BE49-F238E27FC236}">
                <a16:creationId xmlns:a16="http://schemas.microsoft.com/office/drawing/2014/main" id="{D18F5FDA-E574-3B01-B340-CAE246BA4358}"/>
              </a:ext>
            </a:extLst>
          </p:cNvPr>
          <p:cNvPicPr>
            <a:picLocks noChangeAspect="1"/>
          </p:cNvPicPr>
          <p:nvPr/>
        </p:nvPicPr>
        <p:blipFill>
          <a:blip r:embed="rId8"/>
          <a:stretch>
            <a:fillRect/>
          </a:stretch>
        </p:blipFill>
        <p:spPr>
          <a:xfrm>
            <a:off x="4965700" y="4105330"/>
            <a:ext cx="3592668" cy="2361973"/>
          </a:xfrm>
          <a:prstGeom prst="rect">
            <a:avLst/>
          </a:prstGeom>
        </p:spPr>
      </p:pic>
    </p:spTree>
    <p:extLst>
      <p:ext uri="{BB962C8B-B14F-4D97-AF65-F5344CB8AC3E}">
        <p14:creationId xmlns:p14="http://schemas.microsoft.com/office/powerpoint/2010/main" val="17512404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6F7DD07-38CE-5669-6AC2-A538A71DE9F1}"/>
              </a:ext>
            </a:extLst>
          </p:cNvPr>
          <p:cNvSpPr>
            <a:spLocks noGrp="1"/>
          </p:cNvSpPr>
          <p:nvPr>
            <p:ph type="dt" sz="half" idx="10"/>
          </p:nvPr>
        </p:nvSpPr>
        <p:spPr/>
        <p:txBody>
          <a:bodyPr/>
          <a:lstStyle/>
          <a:p>
            <a:fld id="{CBA8526B-5913-4A31-BD69-2065E4B8809B}" type="datetime3">
              <a:rPr lang="en-US" smtClean="0"/>
              <a:t>23 November 2025</a:t>
            </a:fld>
            <a:endParaRPr lang="en-US" dirty="0"/>
          </a:p>
        </p:txBody>
      </p:sp>
      <p:sp>
        <p:nvSpPr>
          <p:cNvPr id="4" name="Footer Placeholder 3">
            <a:extLst>
              <a:ext uri="{FF2B5EF4-FFF2-40B4-BE49-F238E27FC236}">
                <a16:creationId xmlns:a16="http://schemas.microsoft.com/office/drawing/2014/main" id="{C164DECF-130F-BEDA-DE03-95E84F1006C8}"/>
              </a:ext>
            </a:extLst>
          </p:cNvPr>
          <p:cNvSpPr>
            <a:spLocks noGrp="1"/>
          </p:cNvSpPr>
          <p:nvPr>
            <p:ph type="ftr" sz="quarter" idx="11"/>
          </p:nvPr>
        </p:nvSpPr>
        <p:spPr/>
        <p:txBody>
          <a:bodyPr/>
          <a:lstStyle/>
          <a:p>
            <a:r>
              <a:rPr lang="en-US"/>
              <a:t>York Region Crime Analysis</a:t>
            </a:r>
          </a:p>
        </p:txBody>
      </p:sp>
      <p:sp>
        <p:nvSpPr>
          <p:cNvPr id="5" name="Slide Number Placeholder 4">
            <a:extLst>
              <a:ext uri="{FF2B5EF4-FFF2-40B4-BE49-F238E27FC236}">
                <a16:creationId xmlns:a16="http://schemas.microsoft.com/office/drawing/2014/main" id="{53A0D908-4952-336A-E33F-29CC5D56D718}"/>
              </a:ext>
            </a:extLst>
          </p:cNvPr>
          <p:cNvSpPr>
            <a:spLocks noGrp="1"/>
          </p:cNvSpPr>
          <p:nvPr>
            <p:ph type="sldNum" sz="quarter" idx="12"/>
          </p:nvPr>
        </p:nvSpPr>
        <p:spPr/>
        <p:txBody>
          <a:bodyPr/>
          <a:lstStyle/>
          <a:p>
            <a:fld id="{C1FF6DA9-008F-8B48-92A6-B652298478BF}" type="slidenum">
              <a:rPr lang="en-US" smtClean="0"/>
              <a:t>13</a:t>
            </a:fld>
            <a:endParaRPr lang="en-US"/>
          </a:p>
        </p:txBody>
      </p:sp>
      <p:pic>
        <p:nvPicPr>
          <p:cNvPr id="9" name="Picture 8" descr="A screenshot of a graph&#10;&#10;AI-generated content may be incorrect.">
            <a:extLst>
              <a:ext uri="{FF2B5EF4-FFF2-40B4-BE49-F238E27FC236}">
                <a16:creationId xmlns:a16="http://schemas.microsoft.com/office/drawing/2014/main" id="{E5233649-F739-781D-6CE0-A07CED558F84}"/>
              </a:ext>
            </a:extLst>
          </p:cNvPr>
          <p:cNvPicPr>
            <a:picLocks noChangeAspect="1"/>
          </p:cNvPicPr>
          <p:nvPr/>
        </p:nvPicPr>
        <p:blipFill>
          <a:blip r:embed="rId3"/>
          <a:stretch>
            <a:fillRect/>
          </a:stretch>
        </p:blipFill>
        <p:spPr>
          <a:xfrm>
            <a:off x="5290457" y="333375"/>
            <a:ext cx="6739618" cy="6286500"/>
          </a:xfrm>
          <a:prstGeom prst="rect">
            <a:avLst/>
          </a:prstGeom>
        </p:spPr>
      </p:pic>
      <p:sp>
        <p:nvSpPr>
          <p:cNvPr id="11" name="TextBox 10">
            <a:extLst>
              <a:ext uri="{FF2B5EF4-FFF2-40B4-BE49-F238E27FC236}">
                <a16:creationId xmlns:a16="http://schemas.microsoft.com/office/drawing/2014/main" id="{1FAE7AE3-170D-2DE0-1DF9-D1BBFCC05E8B}"/>
              </a:ext>
            </a:extLst>
          </p:cNvPr>
          <p:cNvSpPr txBox="1"/>
          <p:nvPr/>
        </p:nvSpPr>
        <p:spPr>
          <a:xfrm>
            <a:off x="428970" y="425466"/>
            <a:ext cx="4796178" cy="6124754"/>
          </a:xfrm>
          <a:prstGeom prst="rect">
            <a:avLst/>
          </a:prstGeom>
          <a:noFill/>
        </p:spPr>
        <p:txBody>
          <a:bodyPr wrap="square">
            <a:spAutoFit/>
          </a:bodyPr>
          <a:lstStyle/>
          <a:p>
            <a:pPr algn="l" latinLnBrk="1">
              <a:buNone/>
            </a:pPr>
            <a:r>
              <a:rPr lang="en-CA" sz="1400" b="0" i="0" dirty="0">
                <a:effectLst/>
                <a:latin typeface="Times New Roman" panose="02020603050405020304" pitchFamily="18" charset="0"/>
                <a:cs typeface="Times New Roman" panose="02020603050405020304" pitchFamily="18" charset="0"/>
              </a:rPr>
              <a:t>EXECUTIVE SUMMARY</a:t>
            </a:r>
          </a:p>
          <a:p>
            <a:pPr algn="l" latinLnBrk="1">
              <a:buNone/>
            </a:pPr>
            <a:r>
              <a:rPr lang="en-CA" sz="1400" b="0" i="0" dirty="0">
                <a:effectLst/>
                <a:latin typeface="Times New Roman" panose="02020603050405020304" pitchFamily="18" charset="0"/>
                <a:cs typeface="Times New Roman" panose="02020603050405020304" pitchFamily="18" charset="0"/>
              </a:rPr>
              <a:t>   • Average Officer Unavailability: 28.0/61 (45.9%)</a:t>
            </a:r>
          </a:p>
          <a:p>
            <a:pPr algn="l" latinLnBrk="1">
              <a:buNone/>
            </a:pPr>
            <a:r>
              <a:rPr lang="en-CA" sz="1400" b="0" i="0" dirty="0">
                <a:effectLst/>
                <a:latin typeface="Times New Roman" panose="02020603050405020304" pitchFamily="18" charset="0"/>
                <a:cs typeface="Times New Roman" panose="02020603050405020304" pitchFamily="18" charset="0"/>
              </a:rPr>
              <a:t>   • Maximum Single-Day Unavailability: 51.0 officers</a:t>
            </a:r>
          </a:p>
          <a:p>
            <a:pPr algn="l" latinLnBrk="1">
              <a:buNone/>
            </a:pPr>
            <a:r>
              <a:rPr lang="en-CA" sz="1400" b="0" i="0" dirty="0">
                <a:effectLst/>
                <a:latin typeface="Times New Roman" panose="02020603050405020304" pitchFamily="18" charset="0"/>
                <a:cs typeface="Times New Roman" panose="02020603050405020304" pitchFamily="18" charset="0"/>
              </a:rPr>
              <a:t>   • Average Officers Available: 33.0</a:t>
            </a:r>
          </a:p>
          <a:p>
            <a:pPr algn="l" latinLnBrk="1">
              <a:buNone/>
            </a:pPr>
            <a:r>
              <a:rPr lang="en-CA" sz="1400" b="0" i="0" dirty="0">
                <a:effectLst/>
                <a:latin typeface="Times New Roman" panose="02020603050405020304" pitchFamily="18" charset="0"/>
                <a:cs typeface="Times New Roman" panose="02020603050405020304" pitchFamily="18" charset="0"/>
              </a:rPr>
              <a:t>   • Average Daily Call Volume: 437.8 calls</a:t>
            </a:r>
          </a:p>
          <a:p>
            <a:pPr algn="l" latinLnBrk="1">
              <a:buNone/>
            </a:pPr>
            <a:r>
              <a:rPr lang="en-CA" sz="1400" b="0" i="0" dirty="0">
                <a:effectLst/>
                <a:latin typeface="Times New Roman" panose="02020603050405020304" pitchFamily="18" charset="0"/>
                <a:cs typeface="Times New Roman" panose="02020603050405020304" pitchFamily="18" charset="0"/>
              </a:rPr>
              <a:t>   • Total Calls Analyzed: 479,861</a:t>
            </a:r>
          </a:p>
          <a:p>
            <a:pPr algn="l" latinLnBrk="1">
              <a:buNone/>
            </a:pPr>
            <a:r>
              <a:rPr lang="en-CA" sz="1400" b="0" i="0" dirty="0">
                <a:effectLst/>
                <a:latin typeface="Times New Roman" panose="02020603050405020304" pitchFamily="18" charset="0"/>
                <a:cs typeface="Times New Roman" panose="02020603050405020304" pitchFamily="18" charset="0"/>
              </a:rPr>
              <a:t>   • Estimated Total Officers: 61</a:t>
            </a:r>
          </a:p>
          <a:p>
            <a:pPr algn="l" latinLnBrk="1">
              <a:buNone/>
            </a:pPr>
            <a:endParaRPr lang="en-CA" sz="1400" b="0" i="0" dirty="0">
              <a:effectLst/>
              <a:latin typeface="Times New Roman" panose="02020603050405020304" pitchFamily="18" charset="0"/>
              <a:cs typeface="Times New Roman" panose="02020603050405020304" pitchFamily="18" charset="0"/>
            </a:endParaRPr>
          </a:p>
          <a:p>
            <a:pPr algn="l" latinLnBrk="1">
              <a:buNone/>
            </a:pPr>
            <a:r>
              <a:rPr lang="en-CA" sz="1400" b="0" i="0" dirty="0">
                <a:effectLst/>
                <a:latin typeface="Times New Roman" panose="02020603050405020304" pitchFamily="18" charset="0"/>
                <a:cs typeface="Times New Roman" panose="02020603050405020304" pitchFamily="18" charset="0"/>
              </a:rPr>
              <a:t>STAFFING COMPLIANCE ANALYSIS</a:t>
            </a:r>
          </a:p>
          <a:p>
            <a:pPr algn="l" latinLnBrk="1">
              <a:buNone/>
            </a:pPr>
            <a:r>
              <a:rPr lang="en-CA" sz="1400" b="0" i="0" dirty="0">
                <a:effectLst/>
                <a:latin typeface="Times New Roman" panose="02020603050405020304" pitchFamily="18" charset="0"/>
                <a:cs typeface="Times New Roman" panose="02020603050405020304" pitchFamily="18" charset="0"/>
              </a:rPr>
              <a:t>   • Minimum Required Officers: 23</a:t>
            </a:r>
          </a:p>
          <a:p>
            <a:pPr algn="l" latinLnBrk="1">
              <a:buNone/>
            </a:pPr>
            <a:r>
              <a:rPr lang="en-CA" sz="1400" b="0" i="0" dirty="0">
                <a:effectLst/>
                <a:latin typeface="Times New Roman" panose="02020603050405020304" pitchFamily="18" charset="0"/>
                <a:cs typeface="Times New Roman" panose="02020603050405020304" pitchFamily="18" charset="0"/>
              </a:rPr>
              <a:t>   • Days Below Minimum Staffing: 55/1096 (5.0%)</a:t>
            </a:r>
          </a:p>
          <a:p>
            <a:pPr algn="l" latinLnBrk="1">
              <a:buNone/>
            </a:pPr>
            <a:r>
              <a:rPr lang="en-CA" sz="1400" b="0" i="0" dirty="0">
                <a:effectLst/>
                <a:latin typeface="Times New Roman" panose="02020603050405020304" pitchFamily="18" charset="0"/>
                <a:cs typeface="Times New Roman" panose="02020603050405020304" pitchFamily="18" charset="0"/>
              </a:rPr>
              <a:t>   • Staffing Compliance Rate: 95.0%</a:t>
            </a:r>
          </a:p>
          <a:p>
            <a:pPr algn="l" latinLnBrk="1">
              <a:buNone/>
            </a:pPr>
            <a:r>
              <a:rPr lang="en-CA" sz="1400" b="0" i="0" dirty="0">
                <a:effectLst/>
                <a:latin typeface="Times New Roman" panose="02020603050405020304" pitchFamily="18" charset="0"/>
                <a:cs typeface="Times New Roman" panose="02020603050405020304" pitchFamily="18" charset="0"/>
              </a:rPr>
              <a:t>   • Compliance Level: GOOD</a:t>
            </a:r>
          </a:p>
          <a:p>
            <a:pPr latinLnBrk="1"/>
            <a:r>
              <a:rPr lang="en-CA" sz="1400" dirty="0">
                <a:latin typeface="Times New Roman" panose="02020603050405020304" pitchFamily="18" charset="0"/>
                <a:cs typeface="Times New Roman" panose="02020603050405020304" pitchFamily="18" charset="0"/>
              </a:rPr>
              <a:t>   • Despite high staffing compliance, a combination of high call</a:t>
            </a:r>
          </a:p>
          <a:p>
            <a:pPr latinLnBrk="1"/>
            <a:r>
              <a:rPr lang="en-CA" sz="1400" dirty="0">
                <a:latin typeface="Times New Roman" panose="02020603050405020304" pitchFamily="18" charset="0"/>
                <a:cs typeface="Times New Roman" panose="02020603050405020304" pitchFamily="18" charset="0"/>
              </a:rPr>
              <a:t>volume, concentrated crime results in a HIGH overall operational risk for District 4.</a:t>
            </a:r>
          </a:p>
          <a:p>
            <a:pPr algn="l" latinLnBrk="1">
              <a:buNone/>
            </a:pPr>
            <a:endParaRPr lang="en-CA" sz="1400" b="0" i="0" dirty="0">
              <a:effectLst/>
              <a:latin typeface="Times New Roman" panose="02020603050405020304" pitchFamily="18" charset="0"/>
              <a:cs typeface="Times New Roman" panose="02020603050405020304" pitchFamily="18" charset="0"/>
            </a:endParaRPr>
          </a:p>
          <a:p>
            <a:pPr algn="l" latinLnBrk="1">
              <a:buNone/>
            </a:pPr>
            <a:r>
              <a:rPr lang="en-CA" sz="1400" b="0" i="0" dirty="0">
                <a:effectLst/>
                <a:latin typeface="Times New Roman" panose="02020603050405020304" pitchFamily="18" charset="0"/>
                <a:cs typeface="Times New Roman" panose="02020603050405020304" pitchFamily="18" charset="0"/>
              </a:rPr>
              <a:t>RISK ASSESSMENT</a:t>
            </a:r>
          </a:p>
          <a:p>
            <a:pPr algn="l" latinLnBrk="1">
              <a:buNone/>
            </a:pPr>
            <a:r>
              <a:rPr lang="en-CA" sz="1400" b="0" i="0" dirty="0">
                <a:effectLst/>
                <a:latin typeface="Times New Roman" panose="02020603050405020304" pitchFamily="18" charset="0"/>
                <a:cs typeface="Times New Roman" panose="02020603050405020304" pitchFamily="18" charset="0"/>
              </a:rPr>
              <a:t>   • Overall Risk Level: HIGH</a:t>
            </a:r>
          </a:p>
          <a:p>
            <a:pPr algn="l" latinLnBrk="1">
              <a:buNone/>
            </a:pPr>
            <a:r>
              <a:rPr lang="en-CA" sz="1400" b="0" i="0" dirty="0">
                <a:effectLst/>
                <a:latin typeface="Times New Roman" panose="02020603050405020304" pitchFamily="18" charset="0"/>
                <a:cs typeface="Times New Roman" panose="02020603050405020304" pitchFamily="18" charset="0"/>
              </a:rPr>
              <a:t>   • Availability Risk Score: 0.46</a:t>
            </a:r>
          </a:p>
          <a:p>
            <a:pPr algn="l" latinLnBrk="1">
              <a:buNone/>
            </a:pPr>
            <a:r>
              <a:rPr lang="en-CA" sz="1400" b="0" i="0" dirty="0">
                <a:effectLst/>
                <a:latin typeface="Times New Roman" panose="02020603050405020304" pitchFamily="18" charset="0"/>
                <a:cs typeface="Times New Roman" panose="02020603050405020304" pitchFamily="18" charset="0"/>
              </a:rPr>
              <a:t>   • Staffing Risk: LOW</a:t>
            </a:r>
          </a:p>
          <a:p>
            <a:pPr algn="l" latinLnBrk="1">
              <a:buNone/>
            </a:pPr>
            <a:endParaRPr lang="en-CA" sz="1400" b="0" i="0" dirty="0">
              <a:effectLst/>
              <a:latin typeface="Times New Roman" panose="02020603050405020304" pitchFamily="18" charset="0"/>
              <a:cs typeface="Times New Roman" panose="02020603050405020304" pitchFamily="18" charset="0"/>
            </a:endParaRPr>
          </a:p>
          <a:p>
            <a:pPr algn="l" latinLnBrk="1">
              <a:buNone/>
            </a:pPr>
            <a:r>
              <a:rPr lang="en-CA" sz="1400" b="0" i="0" dirty="0">
                <a:effectLst/>
                <a:latin typeface="Times New Roman" panose="02020603050405020304" pitchFamily="18" charset="0"/>
                <a:cs typeface="Times New Roman" panose="02020603050405020304" pitchFamily="18" charset="0"/>
              </a:rPr>
              <a:t>HIGH-RISK PERIODS IDENTIFIED</a:t>
            </a:r>
          </a:p>
          <a:p>
            <a:pPr algn="l" latinLnBrk="1">
              <a:buNone/>
            </a:pPr>
            <a:r>
              <a:rPr lang="en-CA" sz="1400" b="0" i="0" dirty="0">
                <a:effectLst/>
                <a:latin typeface="Times New Roman" panose="02020603050405020304" pitchFamily="18" charset="0"/>
                <a:cs typeface="Times New Roman" panose="02020603050405020304" pitchFamily="18" charset="0"/>
              </a:rPr>
              <a:t>   • High-Unavailability Months: June, July, August, September, October, November, December</a:t>
            </a:r>
          </a:p>
          <a:p>
            <a:pPr algn="l" latinLnBrk="1">
              <a:buNone/>
            </a:pPr>
            <a:r>
              <a:rPr lang="en-CA" sz="1400" b="0" i="0" dirty="0">
                <a:effectLst/>
                <a:latin typeface="Times New Roman" panose="02020603050405020304" pitchFamily="18" charset="0"/>
                <a:cs typeface="Times New Roman" panose="02020603050405020304" pitchFamily="18" charset="0"/>
              </a:rPr>
              <a:t>   • High-Unavailability Days: Monday, Tuesday, Wednesday,  Thursday</a:t>
            </a:r>
          </a:p>
        </p:txBody>
      </p:sp>
    </p:spTree>
    <p:extLst>
      <p:ext uri="{BB962C8B-B14F-4D97-AF65-F5344CB8AC3E}">
        <p14:creationId xmlns:p14="http://schemas.microsoft.com/office/powerpoint/2010/main" val="12743986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AE30FB-39C0-F46A-5F1F-97F07C4143E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3EC2F6C-D543-622F-A1D1-DE0A58DB7E09}"/>
              </a:ext>
            </a:extLst>
          </p:cNvPr>
          <p:cNvSpPr txBox="1"/>
          <p:nvPr/>
        </p:nvSpPr>
        <p:spPr>
          <a:xfrm>
            <a:off x="2627745" y="274321"/>
            <a:ext cx="6936514" cy="769441"/>
          </a:xfrm>
          <a:prstGeom prst="rect">
            <a:avLst/>
          </a:prstGeom>
          <a:noFill/>
        </p:spPr>
        <p:txBody>
          <a:bodyPr wrap="none">
            <a:spAutoFit/>
          </a:bodyPr>
          <a:lstStyle/>
          <a:p>
            <a:pPr algn="ctr">
              <a:defRPr sz="2400" b="1"/>
            </a:pPr>
            <a:r>
              <a:rPr sz="4400" dirty="0">
                <a:latin typeface="Times New Roman" panose="02020603050405020304" pitchFamily="18" charset="0"/>
                <a:cs typeface="Times New Roman" panose="02020603050405020304" pitchFamily="18" charset="0"/>
              </a:rPr>
              <a:t>Strategic Recommendations</a:t>
            </a:r>
          </a:p>
        </p:txBody>
      </p:sp>
      <p:sp>
        <p:nvSpPr>
          <p:cNvPr id="2" name="Date Placeholder 1">
            <a:extLst>
              <a:ext uri="{FF2B5EF4-FFF2-40B4-BE49-F238E27FC236}">
                <a16:creationId xmlns:a16="http://schemas.microsoft.com/office/drawing/2014/main" id="{1B192E4F-AE93-E29A-20EA-A2E1339929F1}"/>
              </a:ext>
            </a:extLst>
          </p:cNvPr>
          <p:cNvSpPr>
            <a:spLocks noGrp="1"/>
          </p:cNvSpPr>
          <p:nvPr>
            <p:ph type="dt" sz="half" idx="10"/>
          </p:nvPr>
        </p:nvSpPr>
        <p:spPr/>
        <p:txBody>
          <a:bodyPr/>
          <a:lstStyle/>
          <a:p>
            <a:fld id="{9907EC0E-FFC0-4DAD-A328-A2D9C6092260}" type="datetime3">
              <a:rPr lang="en-US" smtClean="0"/>
              <a:t>23 November 2025</a:t>
            </a:fld>
            <a:endParaRPr lang="en-US"/>
          </a:p>
        </p:txBody>
      </p:sp>
      <p:sp>
        <p:nvSpPr>
          <p:cNvPr id="9" name="Footer Placeholder 8">
            <a:extLst>
              <a:ext uri="{FF2B5EF4-FFF2-40B4-BE49-F238E27FC236}">
                <a16:creationId xmlns:a16="http://schemas.microsoft.com/office/drawing/2014/main" id="{B7733991-E500-288A-E8F8-365610772DAD}"/>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20746FD3-A2CB-1F53-0B81-E5ECB6D0BCB0}"/>
              </a:ext>
            </a:extLst>
          </p:cNvPr>
          <p:cNvSpPr>
            <a:spLocks noGrp="1"/>
          </p:cNvSpPr>
          <p:nvPr>
            <p:ph type="sldNum" sz="quarter" idx="12"/>
          </p:nvPr>
        </p:nvSpPr>
        <p:spPr/>
        <p:txBody>
          <a:bodyPr/>
          <a:lstStyle/>
          <a:p>
            <a:fld id="{C1FF6DA9-008F-8B48-92A6-B652298478BF}" type="slidenum">
              <a:rPr lang="en-US" smtClean="0"/>
              <a:t>14</a:t>
            </a:fld>
            <a:endParaRPr lang="en-US"/>
          </a:p>
        </p:txBody>
      </p:sp>
      <p:sp>
        <p:nvSpPr>
          <p:cNvPr id="12" name="TextBox 11">
            <a:extLst>
              <a:ext uri="{FF2B5EF4-FFF2-40B4-BE49-F238E27FC236}">
                <a16:creationId xmlns:a16="http://schemas.microsoft.com/office/drawing/2014/main" id="{ED9AA00C-6D04-5D64-B43D-70810C5358E7}"/>
              </a:ext>
            </a:extLst>
          </p:cNvPr>
          <p:cNvSpPr txBox="1"/>
          <p:nvPr/>
        </p:nvSpPr>
        <p:spPr>
          <a:xfrm>
            <a:off x="2140902" y="1231208"/>
            <a:ext cx="7910195" cy="5230727"/>
          </a:xfrm>
          <a:prstGeom prst="rect">
            <a:avLst/>
          </a:prstGeom>
          <a:noFill/>
        </p:spPr>
        <p:txBody>
          <a:bodyPr wrap="square">
            <a:spAutoFit/>
          </a:bodyPr>
          <a:lstStyle/>
          <a:p>
            <a:pPr>
              <a:lnSpc>
                <a:spcPct val="200000"/>
              </a:lnSpc>
            </a:pPr>
            <a:r>
              <a:rPr lang="en-CA" sz="2400" b="1" dirty="0">
                <a:latin typeface="Times New Roman" panose="02020603050405020304" pitchFamily="18" charset="0"/>
                <a:cs typeface="Times New Roman" panose="02020603050405020304" pitchFamily="18" charset="0"/>
              </a:rPr>
              <a:t>Pillar 1: </a:t>
            </a:r>
            <a:r>
              <a:rPr lang="en-CA" sz="2000" b="1" dirty="0">
                <a:latin typeface="Times New Roman" panose="02020603050405020304" pitchFamily="18" charset="0"/>
                <a:cs typeface="Times New Roman" panose="02020603050405020304" pitchFamily="18" charset="0"/>
              </a:rPr>
              <a:t>Immediate Response (Vaughan)</a:t>
            </a:r>
            <a:r>
              <a:rPr lang="en-CA" sz="2000" dirty="0">
                <a:latin typeface="Times New Roman" panose="02020603050405020304" pitchFamily="18" charset="0"/>
                <a:cs typeface="Times New Roman" panose="02020603050405020304" pitchFamily="18" charset="0"/>
              </a:rPr>
              <a:t> </a:t>
            </a:r>
            <a:r>
              <a:rPr lang="en-CA" sz="2000" dirty="0">
                <a:latin typeface="Times New Roman" panose="02020603050405020304" pitchFamily="18" charset="0"/>
                <a:cs typeface="Times New Roman" panose="02020603050405020304" pitchFamily="18" charset="0"/>
                <a:sym typeface="Wingdings" panose="05000000000000000000" pitchFamily="2" charset="2"/>
              </a:rPr>
              <a:t></a:t>
            </a:r>
            <a:r>
              <a:rPr lang="en-CA" sz="2000" dirty="0">
                <a:latin typeface="Times New Roman" panose="02020603050405020304" pitchFamily="18" charset="0"/>
                <a:cs typeface="Times New Roman" panose="02020603050405020304" pitchFamily="18" charset="0"/>
              </a:rPr>
              <a:t> </a:t>
            </a:r>
            <a:r>
              <a:rPr lang="en-CA" dirty="0"/>
              <a:t>Surge resources, including 	specialized units, to District 4 to combat organized crime and gun violence</a:t>
            </a:r>
            <a:endParaRPr lang="en-CA" sz="2000" dirty="0">
              <a:latin typeface="Times New Roman" panose="02020603050405020304" pitchFamily="18" charset="0"/>
              <a:cs typeface="Times New Roman" panose="02020603050405020304" pitchFamily="18" charset="0"/>
            </a:endParaRPr>
          </a:p>
          <a:p>
            <a:pPr>
              <a:lnSpc>
                <a:spcPct val="200000"/>
              </a:lnSpc>
            </a:pPr>
            <a:r>
              <a:rPr lang="en-CA" sz="2400" b="1" dirty="0">
                <a:latin typeface="Times New Roman" panose="02020603050405020304" pitchFamily="18" charset="0"/>
                <a:cs typeface="Times New Roman" panose="02020603050405020304" pitchFamily="18" charset="0"/>
              </a:rPr>
              <a:t>Pillar 2: </a:t>
            </a:r>
            <a:r>
              <a:rPr lang="en-CA" sz="2000" b="1" dirty="0">
                <a:latin typeface="Times New Roman" panose="02020603050405020304" pitchFamily="18" charset="0"/>
                <a:cs typeface="Times New Roman" panose="02020603050405020304" pitchFamily="18" charset="0"/>
              </a:rPr>
              <a:t>Proactive Prevention</a:t>
            </a:r>
            <a:r>
              <a:rPr lang="en-CA" sz="2000" dirty="0">
                <a:latin typeface="Times New Roman" panose="02020603050405020304" pitchFamily="18" charset="0"/>
                <a:cs typeface="Times New Roman" panose="02020603050405020304" pitchFamily="18" charset="0"/>
              </a:rPr>
              <a:t> </a:t>
            </a:r>
            <a:r>
              <a:rPr lang="en-CA" sz="2000" dirty="0">
                <a:latin typeface="Times New Roman" panose="02020603050405020304" pitchFamily="18" charset="0"/>
                <a:cs typeface="Times New Roman" panose="02020603050405020304" pitchFamily="18" charset="0"/>
                <a:sym typeface="Wingdings" panose="05000000000000000000" pitchFamily="2" charset="2"/>
              </a:rPr>
              <a:t></a:t>
            </a:r>
            <a:r>
              <a:rPr lang="en-CA" sz="2000" dirty="0">
                <a:latin typeface="Times New Roman" panose="02020603050405020304" pitchFamily="18" charset="0"/>
                <a:cs typeface="Times New Roman" panose="02020603050405020304" pitchFamily="18" charset="0"/>
              </a:rPr>
              <a:t> </a:t>
            </a:r>
            <a:r>
              <a:rPr lang="en-CA" dirty="0"/>
              <a:t>Targeted patrols and investigative 	resources focused on auto theft corridors and known tow truck conflict zones</a:t>
            </a:r>
            <a:endParaRPr lang="en-CA" sz="2000" dirty="0">
              <a:latin typeface="Times New Roman" panose="02020603050405020304" pitchFamily="18" charset="0"/>
              <a:cs typeface="Times New Roman" panose="02020603050405020304" pitchFamily="18" charset="0"/>
            </a:endParaRPr>
          </a:p>
          <a:p>
            <a:pPr>
              <a:lnSpc>
                <a:spcPct val="200000"/>
              </a:lnSpc>
            </a:pPr>
            <a:r>
              <a:rPr lang="en-CA" sz="2400" b="1" dirty="0">
                <a:latin typeface="Times New Roman" panose="02020603050405020304" pitchFamily="18" charset="0"/>
                <a:cs typeface="Times New Roman" panose="02020603050405020304" pitchFamily="18" charset="0"/>
              </a:rPr>
              <a:t>Pillar 3: </a:t>
            </a:r>
            <a:r>
              <a:rPr lang="en-CA" sz="2000" b="1" dirty="0">
                <a:latin typeface="Times New Roman" panose="02020603050405020304" pitchFamily="18" charset="0"/>
                <a:cs typeface="Times New Roman" panose="02020603050405020304" pitchFamily="18" charset="0"/>
              </a:rPr>
              <a:t>Community &amp; Violence Reduction</a:t>
            </a:r>
            <a:r>
              <a:rPr lang="en-CA" sz="2000" dirty="0">
                <a:latin typeface="Times New Roman" panose="02020603050405020304" pitchFamily="18" charset="0"/>
                <a:cs typeface="Times New Roman" panose="02020603050405020304" pitchFamily="18" charset="0"/>
              </a:rPr>
              <a:t> </a:t>
            </a:r>
            <a:r>
              <a:rPr lang="en-CA" sz="2000" dirty="0">
                <a:latin typeface="Times New Roman" panose="02020603050405020304" pitchFamily="18" charset="0"/>
                <a:cs typeface="Times New Roman" panose="02020603050405020304" pitchFamily="18" charset="0"/>
                <a:sym typeface="Wingdings" panose="05000000000000000000" pitchFamily="2" charset="2"/>
              </a:rPr>
              <a:t></a:t>
            </a:r>
            <a:r>
              <a:rPr lang="en-CA" sz="2000" dirty="0">
                <a:latin typeface="Times New Roman" panose="02020603050405020304" pitchFamily="18" charset="0"/>
                <a:cs typeface="Times New Roman" panose="02020603050405020304" pitchFamily="18" charset="0"/>
              </a:rPr>
              <a:t> </a:t>
            </a:r>
            <a:r>
              <a:rPr lang="en-CA" dirty="0"/>
              <a:t>Community partnerships 	to disrupt organized crime recruitment and illegal firearms trafficking</a:t>
            </a:r>
            <a:endParaRPr lang="en-CA" sz="2000" dirty="0">
              <a:latin typeface="Times New Roman" panose="02020603050405020304" pitchFamily="18" charset="0"/>
              <a:cs typeface="Times New Roman" panose="02020603050405020304" pitchFamily="18" charset="0"/>
            </a:endParaRPr>
          </a:p>
          <a:p>
            <a:pPr>
              <a:lnSpc>
                <a:spcPct val="200000"/>
              </a:lnSpc>
            </a:pPr>
            <a:r>
              <a:rPr lang="en-CA" sz="2400" b="1" dirty="0">
                <a:latin typeface="Times New Roman" panose="02020603050405020304" pitchFamily="18" charset="0"/>
                <a:cs typeface="Times New Roman" panose="02020603050405020304" pitchFamily="18" charset="0"/>
              </a:rPr>
              <a:t>Pillar 4: </a:t>
            </a:r>
            <a:r>
              <a:rPr lang="en-CA" sz="2000" b="1" dirty="0">
                <a:latin typeface="Times New Roman" panose="02020603050405020304" pitchFamily="18" charset="0"/>
                <a:cs typeface="Times New Roman" panose="02020603050405020304" pitchFamily="18" charset="0"/>
              </a:rPr>
              <a:t>Systemic Efficiency</a:t>
            </a:r>
            <a:r>
              <a:rPr lang="en-CA" sz="2000" dirty="0">
                <a:latin typeface="Times New Roman" panose="02020603050405020304" pitchFamily="18" charset="0"/>
                <a:cs typeface="Times New Roman" panose="02020603050405020304" pitchFamily="18" charset="0"/>
              </a:rPr>
              <a:t> </a:t>
            </a:r>
            <a:r>
              <a:rPr lang="en-CA" sz="2000" dirty="0">
                <a:latin typeface="Times New Roman" panose="02020603050405020304" pitchFamily="18" charset="0"/>
                <a:cs typeface="Times New Roman" panose="02020603050405020304" pitchFamily="18" charset="0"/>
                <a:sym typeface="Wingdings" panose="05000000000000000000" pitchFamily="2" charset="2"/>
              </a:rPr>
              <a:t></a:t>
            </a:r>
            <a:r>
              <a:rPr lang="en-CA" sz="2000" dirty="0">
                <a:latin typeface="Times New Roman" panose="02020603050405020304" pitchFamily="18" charset="0"/>
                <a:cs typeface="Times New Roman" panose="02020603050405020304" pitchFamily="18" charset="0"/>
              </a:rPr>
              <a:t> </a:t>
            </a:r>
            <a:r>
              <a:rPr lang="en-CA" dirty="0"/>
              <a:t>Leverage data and intelligence to support 	advocacy for bail reform and stricter sentencing for firearms offences</a:t>
            </a:r>
            <a:endParaRPr lang="en-CA"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2338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54742" y="274321"/>
            <a:ext cx="2882519" cy="769441"/>
          </a:xfrm>
          <a:prstGeom prst="rect">
            <a:avLst/>
          </a:prstGeom>
          <a:noFill/>
        </p:spPr>
        <p:txBody>
          <a:bodyPr wrap="none">
            <a:spAutoFit/>
          </a:bodyPr>
          <a:lstStyle/>
          <a:p>
            <a:pPr algn="ctr">
              <a:defRPr sz="2400" b="1"/>
            </a:pPr>
            <a:r>
              <a:rPr sz="4400" dirty="0">
                <a:latin typeface="Times New Roman" panose="02020603050405020304" pitchFamily="18" charset="0"/>
                <a:cs typeface="Times New Roman" panose="02020603050405020304" pitchFamily="18" charset="0"/>
              </a:rPr>
              <a:t>Conclusion</a:t>
            </a:r>
          </a:p>
        </p:txBody>
      </p:sp>
      <p:sp>
        <p:nvSpPr>
          <p:cNvPr id="2" name="Date Placeholder 1">
            <a:extLst>
              <a:ext uri="{FF2B5EF4-FFF2-40B4-BE49-F238E27FC236}">
                <a16:creationId xmlns:a16="http://schemas.microsoft.com/office/drawing/2014/main" id="{2E024112-01E0-0A1F-8194-0E2DEFBD1715}"/>
              </a:ext>
            </a:extLst>
          </p:cNvPr>
          <p:cNvSpPr>
            <a:spLocks noGrp="1"/>
          </p:cNvSpPr>
          <p:nvPr>
            <p:ph type="dt" sz="half" idx="10"/>
          </p:nvPr>
        </p:nvSpPr>
        <p:spPr/>
        <p:txBody>
          <a:bodyPr/>
          <a:lstStyle/>
          <a:p>
            <a:fld id="{2BBDE202-2122-4B41-99F3-A95E29B999DB}" type="datetime3">
              <a:rPr lang="en-US" smtClean="0"/>
              <a:t>23 November 2025</a:t>
            </a:fld>
            <a:endParaRPr lang="en-US"/>
          </a:p>
        </p:txBody>
      </p:sp>
      <p:sp>
        <p:nvSpPr>
          <p:cNvPr id="9" name="Footer Placeholder 8">
            <a:extLst>
              <a:ext uri="{FF2B5EF4-FFF2-40B4-BE49-F238E27FC236}">
                <a16:creationId xmlns:a16="http://schemas.microsoft.com/office/drawing/2014/main" id="{5DAB1904-5CE3-9B86-A5DC-9C457E411A51}"/>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EF36001F-1FE7-B18B-3674-06BB36ED375F}"/>
              </a:ext>
            </a:extLst>
          </p:cNvPr>
          <p:cNvSpPr>
            <a:spLocks noGrp="1"/>
          </p:cNvSpPr>
          <p:nvPr>
            <p:ph type="sldNum" sz="quarter" idx="12"/>
          </p:nvPr>
        </p:nvSpPr>
        <p:spPr/>
        <p:txBody>
          <a:bodyPr/>
          <a:lstStyle/>
          <a:p>
            <a:fld id="{C1FF6DA9-008F-8B48-92A6-B652298478BF}" type="slidenum">
              <a:rPr lang="en-US" smtClean="0"/>
              <a:t>15</a:t>
            </a:fld>
            <a:endParaRPr lang="en-US"/>
          </a:p>
        </p:txBody>
      </p:sp>
      <p:sp>
        <p:nvSpPr>
          <p:cNvPr id="12" name="TextBox 11">
            <a:extLst>
              <a:ext uri="{FF2B5EF4-FFF2-40B4-BE49-F238E27FC236}">
                <a16:creationId xmlns:a16="http://schemas.microsoft.com/office/drawing/2014/main" id="{9EDF54D2-080C-AE56-50F5-C0C227E4EE5C}"/>
              </a:ext>
            </a:extLst>
          </p:cNvPr>
          <p:cNvSpPr txBox="1"/>
          <p:nvPr/>
        </p:nvSpPr>
        <p:spPr>
          <a:xfrm>
            <a:off x="852488" y="1231883"/>
            <a:ext cx="10487024" cy="5307030"/>
          </a:xfrm>
          <a:prstGeom prst="rect">
            <a:avLst/>
          </a:prstGeom>
          <a:noFill/>
        </p:spPr>
        <p:txBody>
          <a:bodyPr wrap="square">
            <a:spAutoFit/>
          </a:bodyPr>
          <a:lstStyle/>
          <a:p>
            <a:pPr>
              <a:lnSpc>
                <a:spcPct val="200000"/>
              </a:lnSpc>
            </a:pPr>
            <a:r>
              <a:rPr lang="en-CA" sz="2400" b="1" dirty="0">
                <a:latin typeface="Times New Roman" panose="02020603050405020304" pitchFamily="18" charset="0"/>
                <a:cs typeface="Times New Roman" panose="02020603050405020304" pitchFamily="18" charset="0"/>
              </a:rPr>
              <a:t>#1: Our Priority:</a:t>
            </a:r>
            <a:r>
              <a:rPr lang="en-CA" sz="2400" dirty="0">
                <a:latin typeface="Times New Roman" panose="02020603050405020304" pitchFamily="18" charset="0"/>
                <a:cs typeface="Times New Roman" panose="02020603050405020304" pitchFamily="18" charset="0"/>
              </a:rPr>
              <a:t> </a:t>
            </a:r>
            <a:r>
              <a:rPr lang="en-CA" dirty="0"/>
              <a:t>An immediate, targeted surge of resources to District 4 (Vaughan) to combat the gun 	violence and organized crime driving the 2024 risk peak</a:t>
            </a:r>
          </a:p>
          <a:p>
            <a:pPr>
              <a:lnSpc>
                <a:spcPct val="200000"/>
              </a:lnSpc>
            </a:pPr>
            <a:r>
              <a:rPr lang="en-CA" sz="2400" b="1" dirty="0">
                <a:latin typeface="Times New Roman" panose="02020603050405020304" pitchFamily="18" charset="0"/>
                <a:cs typeface="Times New Roman" panose="02020603050405020304" pitchFamily="18" charset="0"/>
              </a:rPr>
              <a:t>#2: Our Strategy:</a:t>
            </a:r>
            <a:r>
              <a:rPr lang="en-CA" sz="2400" dirty="0">
                <a:latin typeface="Times New Roman" panose="02020603050405020304" pitchFamily="18" charset="0"/>
                <a:cs typeface="Times New Roman" panose="02020603050405020304" pitchFamily="18" charset="0"/>
              </a:rPr>
              <a:t> </a:t>
            </a:r>
            <a:r>
              <a:rPr lang="en-CA" sz="2000" dirty="0">
                <a:latin typeface="Times New Roman" panose="02020603050405020304" pitchFamily="18" charset="0"/>
                <a:cs typeface="Times New Roman" panose="02020603050405020304" pitchFamily="18" charset="0"/>
              </a:rPr>
              <a:t>Leverage the forecasted decline to implement sustainable prevention and 	optimization programs.</a:t>
            </a:r>
          </a:p>
          <a:p>
            <a:pPr>
              <a:lnSpc>
                <a:spcPct val="200000"/>
              </a:lnSpc>
            </a:pPr>
            <a:r>
              <a:rPr lang="en-CA" sz="2400" b="1" dirty="0">
                <a:latin typeface="Times New Roman" panose="02020603050405020304" pitchFamily="18" charset="0"/>
                <a:cs typeface="Times New Roman" panose="02020603050405020304" pitchFamily="18" charset="0"/>
              </a:rPr>
              <a:t>#3: Our Commitment:</a:t>
            </a:r>
            <a:r>
              <a:rPr lang="en-CA" sz="2400" dirty="0">
                <a:latin typeface="Times New Roman" panose="02020603050405020304" pitchFamily="18" charset="0"/>
                <a:cs typeface="Times New Roman" panose="02020603050405020304" pitchFamily="18" charset="0"/>
              </a:rPr>
              <a:t> </a:t>
            </a:r>
            <a:r>
              <a:rPr lang="en-CA" sz="2000" dirty="0">
                <a:latin typeface="Times New Roman" panose="02020603050405020304" pitchFamily="18" charset="0"/>
                <a:cs typeface="Times New Roman" panose="02020603050405020304" pitchFamily="18" charset="0"/>
              </a:rPr>
              <a:t>We will monitor progress through quarterly reviews and adapt our 	strategy 	using this data-driven framework.</a:t>
            </a:r>
          </a:p>
          <a:p>
            <a:pPr>
              <a:lnSpc>
                <a:spcPct val="200000"/>
              </a:lnSpc>
            </a:pPr>
            <a:r>
              <a:rPr lang="en-CA" dirty="0"/>
              <a:t> </a:t>
            </a:r>
            <a:r>
              <a:rPr lang="en-CA" sz="2400" b="1" dirty="0">
                <a:latin typeface="Times New Roman" panose="02020603050405020304" pitchFamily="18" charset="0"/>
                <a:cs typeface="Times New Roman" panose="02020603050405020304" pitchFamily="18" charset="0"/>
              </a:rPr>
              <a:t>#4: Our Measure: </a:t>
            </a:r>
            <a:r>
              <a:rPr lang="en-CA" sz="2000" dirty="0">
                <a:latin typeface="Times New Roman" panose="02020603050405020304" pitchFamily="18" charset="0"/>
                <a:cs typeface="Times New Roman" panose="02020603050405020304" pitchFamily="18" charset="0"/>
              </a:rPr>
              <a:t>We will track success through a reduction in District 4's risk score and a 	disruption in organized crime networks, with quarterly progress reviews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5F8E7-EFCF-1155-E0AA-89A907938B9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B24E1F1-754E-2904-EFBB-CA2DFDEB112F}"/>
              </a:ext>
            </a:extLst>
          </p:cNvPr>
          <p:cNvSpPr txBox="1"/>
          <p:nvPr/>
        </p:nvSpPr>
        <p:spPr>
          <a:xfrm>
            <a:off x="3213132" y="274321"/>
            <a:ext cx="5765745" cy="769441"/>
          </a:xfrm>
          <a:prstGeom prst="rect">
            <a:avLst/>
          </a:prstGeom>
          <a:noFill/>
        </p:spPr>
        <p:txBody>
          <a:bodyPr wrap="none">
            <a:spAutoFit/>
          </a:bodyPr>
          <a:lstStyle/>
          <a:p>
            <a:pPr algn="ctr">
              <a:defRPr sz="2400" b="1"/>
            </a:pPr>
            <a:r>
              <a:rPr lang="en-CA" sz="4400" b="1" dirty="0">
                <a:latin typeface="Times New Roman" panose="02020603050405020304" pitchFamily="18" charset="0"/>
                <a:cs typeface="Times New Roman" panose="02020603050405020304" pitchFamily="18" charset="0"/>
              </a:rPr>
              <a:t>Learn More &amp; Contact</a:t>
            </a:r>
            <a:endParaRPr sz="4400"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F199E256-DC05-1725-18BB-CCB44F9EAD54}"/>
              </a:ext>
            </a:extLst>
          </p:cNvPr>
          <p:cNvSpPr>
            <a:spLocks noGrp="1"/>
          </p:cNvSpPr>
          <p:nvPr>
            <p:ph type="dt" sz="half" idx="10"/>
          </p:nvPr>
        </p:nvSpPr>
        <p:spPr/>
        <p:txBody>
          <a:bodyPr/>
          <a:lstStyle/>
          <a:p>
            <a:fld id="{2BBDE202-2122-4B41-99F3-A95E29B999DB}" type="datetime3">
              <a:rPr lang="en-US" smtClean="0"/>
              <a:t>23 November 2025</a:t>
            </a:fld>
            <a:endParaRPr lang="en-US"/>
          </a:p>
        </p:txBody>
      </p:sp>
      <p:sp>
        <p:nvSpPr>
          <p:cNvPr id="9" name="Footer Placeholder 8">
            <a:extLst>
              <a:ext uri="{FF2B5EF4-FFF2-40B4-BE49-F238E27FC236}">
                <a16:creationId xmlns:a16="http://schemas.microsoft.com/office/drawing/2014/main" id="{1C80E8F4-82CE-F399-CA33-73748D2344D2}"/>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B365C097-B213-B881-7094-E397C6B3D631}"/>
              </a:ext>
            </a:extLst>
          </p:cNvPr>
          <p:cNvSpPr>
            <a:spLocks noGrp="1"/>
          </p:cNvSpPr>
          <p:nvPr>
            <p:ph type="sldNum" sz="quarter" idx="12"/>
          </p:nvPr>
        </p:nvSpPr>
        <p:spPr/>
        <p:txBody>
          <a:bodyPr/>
          <a:lstStyle/>
          <a:p>
            <a:fld id="{C1FF6DA9-008F-8B48-92A6-B652298478BF}" type="slidenum">
              <a:rPr lang="en-US" smtClean="0"/>
              <a:t>16</a:t>
            </a:fld>
            <a:endParaRPr lang="en-US"/>
          </a:p>
        </p:txBody>
      </p:sp>
      <p:sp>
        <p:nvSpPr>
          <p:cNvPr id="6" name="TextBox 5">
            <a:extLst>
              <a:ext uri="{FF2B5EF4-FFF2-40B4-BE49-F238E27FC236}">
                <a16:creationId xmlns:a16="http://schemas.microsoft.com/office/drawing/2014/main" id="{9DAE124F-398E-2BF2-91CF-856D98BBD4C6}"/>
              </a:ext>
            </a:extLst>
          </p:cNvPr>
          <p:cNvSpPr txBox="1"/>
          <p:nvPr/>
        </p:nvSpPr>
        <p:spPr>
          <a:xfrm>
            <a:off x="1392884" y="1043762"/>
            <a:ext cx="10265716" cy="5033879"/>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Download this Presentation </a:t>
            </a:r>
          </a:p>
          <a:p>
            <a:pPr lvl="1">
              <a:lnSpc>
                <a:spcPct val="150000"/>
              </a:lnSpc>
            </a:pPr>
            <a:r>
              <a:rPr lang="en-US" dirty="0">
                <a:latin typeface="Times New Roman" panose="02020603050405020304" pitchFamily="18" charset="0"/>
                <a:cs typeface="Times New Roman" panose="02020603050405020304" pitchFamily="18" charset="0"/>
              </a:rPr>
              <a:t>	Scan to download the file </a:t>
            </a:r>
          </a:p>
          <a:p>
            <a:pPr lvl="1">
              <a:lnSpc>
                <a:spcPct val="150000"/>
              </a:lnSpc>
            </a:pPr>
            <a:r>
              <a:rPr lang="en-US" dirty="0">
                <a:latin typeface="Times New Roman" panose="02020603050405020304" pitchFamily="18" charset="0"/>
                <a:cs typeface="Times New Roman" panose="02020603050405020304" pitchFamily="18" charset="0"/>
              </a:rPr>
              <a:t>	</a:t>
            </a:r>
          </a:p>
          <a:p>
            <a:pPr lvl="1">
              <a:lnSpc>
                <a:spcPct val="150000"/>
              </a:lnSpc>
            </a:pPr>
            <a:r>
              <a:rPr lang="en-US" dirty="0">
                <a:latin typeface="Times New Roman" panose="02020603050405020304" pitchFamily="18" charset="0"/>
                <a:cs typeface="Times New Roman" panose="02020603050405020304" pitchFamily="18" charset="0"/>
              </a:rPr>
              <a:t>	Or visit: </a:t>
            </a:r>
            <a:r>
              <a:rPr lang="en-US" dirty="0">
                <a:latin typeface="Times New Roman" panose="02020603050405020304" pitchFamily="18" charset="0"/>
                <a:cs typeface="Times New Roman" panose="02020603050405020304" pitchFamily="18" charset="0"/>
                <a:hlinkClick r:id="rId3"/>
              </a:rPr>
              <a:t>https://github.com/fuxima/YRP/blob/main/YorkRegionCrimeAnalysis.pptx</a:t>
            </a:r>
            <a:r>
              <a:rPr lang="en-US" dirty="0">
                <a:latin typeface="Times New Roman" panose="02020603050405020304" pitchFamily="18" charset="0"/>
                <a:cs typeface="Times New Roman" panose="02020603050405020304" pitchFamily="18" charset="0"/>
              </a:rPr>
              <a:t> </a:t>
            </a:r>
          </a:p>
          <a:p>
            <a:pPr marL="342900" indent="-342900">
              <a:lnSpc>
                <a:spcPct val="150000"/>
              </a:lnSpc>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View Full Project and Code</a:t>
            </a:r>
          </a:p>
          <a:p>
            <a:pPr lvl="2">
              <a:lnSpc>
                <a:spcPct val="150000"/>
              </a:lnSpc>
            </a:pPr>
            <a:r>
              <a:rPr lang="en-US" dirty="0">
                <a:latin typeface="Times New Roman" panose="02020603050405020304" pitchFamily="18" charset="0"/>
                <a:cs typeface="Times New Roman" panose="02020603050405020304" pitchFamily="18" charset="0"/>
              </a:rPr>
              <a:t>Scan to view :</a:t>
            </a:r>
          </a:p>
          <a:p>
            <a:pPr lvl="2">
              <a:lnSpc>
                <a:spcPct val="150000"/>
              </a:lnSpc>
            </a:pPr>
            <a:endParaRPr lang="en-US" dirty="0">
              <a:latin typeface="Times New Roman" panose="02020603050405020304" pitchFamily="18" charset="0"/>
              <a:cs typeface="Times New Roman" panose="02020603050405020304" pitchFamily="18" charset="0"/>
            </a:endParaRPr>
          </a:p>
          <a:p>
            <a:pPr>
              <a:lnSpc>
                <a:spcPct val="150000"/>
              </a:lnSpc>
            </a:pPr>
            <a:r>
              <a:rPr lang="en-US" dirty="0"/>
              <a:t>		</a:t>
            </a:r>
            <a:r>
              <a:rPr lang="en-US" dirty="0">
                <a:latin typeface="Times New Roman" panose="02020603050405020304" pitchFamily="18" charset="0"/>
                <a:cs typeface="Times New Roman" panose="02020603050405020304" pitchFamily="18" charset="0"/>
              </a:rPr>
              <a:t>Or visit:  </a:t>
            </a:r>
            <a:r>
              <a:rPr lang="en-US" dirty="0">
                <a:latin typeface="Times New Roman" panose="02020603050405020304" pitchFamily="18" charset="0"/>
                <a:cs typeface="Times New Roman" panose="02020603050405020304" pitchFamily="18" charset="0"/>
                <a:hlinkClick r:id="rId4"/>
              </a:rPr>
              <a:t>https://github.com/fuxima/YRP</a:t>
            </a:r>
            <a:endParaRPr lang="en-US" dirty="0">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Contact: </a:t>
            </a:r>
            <a:r>
              <a:rPr lang="en-US" dirty="0">
                <a:latin typeface="Times New Roman" panose="02020603050405020304" pitchFamily="18" charset="0"/>
                <a:cs typeface="Times New Roman" panose="02020603050405020304" pitchFamily="18" charset="0"/>
              </a:rPr>
              <a:t>	Email: </a:t>
            </a:r>
            <a:r>
              <a:rPr lang="en-US" dirty="0">
                <a:latin typeface="Times New Roman" panose="02020603050405020304" pitchFamily="18" charset="0"/>
                <a:cs typeface="Times New Roman" panose="02020603050405020304" pitchFamily="18" charset="0"/>
                <a:hlinkClick r:id="rId5"/>
              </a:rPr>
              <a:t>fuxi.ma@outlook.com</a:t>
            </a:r>
            <a:endParaRPr lang="en-US" dirty="0">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342900" indent="-342900">
              <a:lnSpc>
                <a:spcPct val="150000"/>
              </a:lnSpc>
              <a:buFont typeface="Wingdings" panose="05000000000000000000" pitchFamily="2" charset="2"/>
              <a:buChar char="v"/>
            </a:pPr>
            <a:r>
              <a:rPr lang="en-CA" i="1" dirty="0"/>
              <a:t>This analysis was conducted independently and is not an official publication of the York Regional Police</a:t>
            </a:r>
            <a:endParaRPr lang="en-US" i="1" dirty="0">
              <a:latin typeface="Times New Roman" panose="02020603050405020304" pitchFamily="18" charset="0"/>
              <a:cs typeface="Times New Roman" panose="02020603050405020304" pitchFamily="18" charset="0"/>
            </a:endParaRPr>
          </a:p>
        </p:txBody>
      </p:sp>
      <p:pic>
        <p:nvPicPr>
          <p:cNvPr id="8" name="Picture 7" descr="A qr code with purple border&#10;&#10;AI-generated content may be incorrect.">
            <a:extLst>
              <a:ext uri="{FF2B5EF4-FFF2-40B4-BE49-F238E27FC236}">
                <a16:creationId xmlns:a16="http://schemas.microsoft.com/office/drawing/2014/main" id="{DC1F4CC9-B331-CF9D-12AF-ED5B1EE15658}"/>
              </a:ext>
            </a:extLst>
          </p:cNvPr>
          <p:cNvPicPr>
            <a:picLocks noChangeAspect="1"/>
          </p:cNvPicPr>
          <p:nvPr/>
        </p:nvPicPr>
        <p:blipFill>
          <a:blip r:embed="rId6"/>
          <a:stretch>
            <a:fillRect/>
          </a:stretch>
        </p:blipFill>
        <p:spPr>
          <a:xfrm>
            <a:off x="4879908" y="1633285"/>
            <a:ext cx="784225" cy="756576"/>
          </a:xfrm>
          <a:prstGeom prst="rect">
            <a:avLst/>
          </a:prstGeom>
        </p:spPr>
      </p:pic>
      <p:pic>
        <p:nvPicPr>
          <p:cNvPr id="13" name="Picture 12" descr="A qr code with purple border&#10;&#10;AI-generated content may be incorrect.">
            <a:extLst>
              <a:ext uri="{FF2B5EF4-FFF2-40B4-BE49-F238E27FC236}">
                <a16:creationId xmlns:a16="http://schemas.microsoft.com/office/drawing/2014/main" id="{CECF09DE-16E5-47A7-F1B9-9C897D4EC458}"/>
              </a:ext>
            </a:extLst>
          </p:cNvPr>
          <p:cNvPicPr>
            <a:picLocks noChangeAspect="1"/>
          </p:cNvPicPr>
          <p:nvPr/>
        </p:nvPicPr>
        <p:blipFill>
          <a:blip r:embed="rId7"/>
          <a:stretch>
            <a:fillRect/>
          </a:stretch>
        </p:blipFill>
        <p:spPr>
          <a:xfrm flipV="1">
            <a:off x="3896314" y="3429000"/>
            <a:ext cx="775190" cy="764923"/>
          </a:xfrm>
          <a:prstGeom prst="rect">
            <a:avLst/>
          </a:prstGeom>
        </p:spPr>
      </p:pic>
    </p:spTree>
    <p:extLst>
      <p:ext uri="{BB962C8B-B14F-4D97-AF65-F5344CB8AC3E}">
        <p14:creationId xmlns:p14="http://schemas.microsoft.com/office/powerpoint/2010/main" val="3689265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b="1" dirty="0">
                <a:latin typeface="Times New Roman" panose="02020603050405020304" pitchFamily="18" charset="0"/>
                <a:cs typeface="Times New Roman" panose="02020603050405020304" pitchFamily="18" charset="0"/>
              </a:rPr>
              <a:t>Table of Contents</a:t>
            </a:r>
            <a:endParaRPr b="1"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7B3AD52-C838-ABE1-6B61-E843AA11CF4E}"/>
              </a:ext>
            </a:extLst>
          </p:cNvPr>
          <p:cNvSpPr txBox="1"/>
          <p:nvPr/>
        </p:nvSpPr>
        <p:spPr>
          <a:xfrm>
            <a:off x="609600" y="1270343"/>
            <a:ext cx="11103429" cy="5086008"/>
          </a:xfrm>
          <a:prstGeom prst="rect">
            <a:avLst/>
          </a:prstGeom>
          <a:noFill/>
        </p:spPr>
        <p:txBody>
          <a:bodyPr wrap="square">
            <a:spAutoFit/>
          </a:bodyPr>
          <a:lstStyle/>
          <a:p>
            <a:pPr marL="285750" indent="-285750" algn="l">
              <a:spcBef>
                <a:spcPts val="900"/>
              </a:spcBef>
              <a:spcAft>
                <a:spcPts val="300"/>
              </a:spcAft>
              <a:buFont typeface="Arial" panose="020B0604020202020204" pitchFamily="34" charset="0"/>
              <a:buChar char="•"/>
            </a:pPr>
            <a:r>
              <a:rPr lang="en-CA" sz="2000" b="1" i="0" dirty="0">
                <a:solidFill>
                  <a:srgbClr val="0F1115"/>
                </a:solidFill>
                <a:effectLst/>
                <a:latin typeface="Times New Roman" panose="02020603050405020304" pitchFamily="18" charset="0"/>
                <a:cs typeface="Times New Roman" panose="02020603050405020304" pitchFamily="18" charset="0"/>
              </a:rPr>
              <a:t>Methodology Data Overview</a:t>
            </a:r>
            <a:endParaRPr lang="en-CA" sz="20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CA" sz="1600" dirty="0">
                <a:solidFill>
                  <a:srgbClr val="0F1115"/>
                </a:solidFill>
                <a:latin typeface="Times New Roman" panose="02020603050405020304" pitchFamily="18" charset="0"/>
                <a:cs typeface="Times New Roman" panose="02020603050405020304" pitchFamily="18" charset="0"/>
              </a:rPr>
              <a:t>2024 Anomaly &amp; High-Risk Zones</a:t>
            </a:r>
          </a:p>
          <a:p>
            <a:pPr marL="742950" lvl="1" indent="-285750">
              <a:buFont typeface="Arial" panose="020B0604020202020204" pitchFamily="34" charset="0"/>
              <a:buChar char="•"/>
            </a:pPr>
            <a:r>
              <a:rPr lang="en-CA" sz="1600" b="0" i="0" dirty="0">
                <a:solidFill>
                  <a:srgbClr val="0F1115"/>
                </a:solidFill>
                <a:effectLst/>
                <a:latin typeface="Times New Roman" panose="02020603050405020304" pitchFamily="18" charset="0"/>
                <a:cs typeface="Times New Roman" panose="02020603050405020304" pitchFamily="18" charset="0"/>
              </a:rPr>
              <a:t>Peak of 95,150 crimes in 2024</a:t>
            </a:r>
            <a:endParaRPr lang="en-CA" sz="20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CA" sz="1600" b="0" i="0" dirty="0">
                <a:solidFill>
                  <a:srgbClr val="0F1115"/>
                </a:solidFill>
                <a:effectLst/>
                <a:latin typeface="Times New Roman" panose="02020603050405020304" pitchFamily="18" charset="0"/>
                <a:cs typeface="Times New Roman" panose="02020603050405020304" pitchFamily="18" charset="0"/>
              </a:rPr>
              <a:t>Integrated data from 299,984 crime data records, 476k+ service calls, and staffing records</a:t>
            </a:r>
          </a:p>
          <a:p>
            <a:pPr marL="342900" indent="-342900" algn="l">
              <a:spcBef>
                <a:spcPts val="900"/>
              </a:spcBef>
              <a:spcAft>
                <a:spcPts val="300"/>
              </a:spcAft>
              <a:buFont typeface="Arial" panose="020B0604020202020204" pitchFamily="34" charset="0"/>
              <a:buChar char="•"/>
            </a:pPr>
            <a:r>
              <a:rPr lang="en-CA" sz="2000" b="1" dirty="0">
                <a:solidFill>
                  <a:srgbClr val="0F1115"/>
                </a:solidFill>
                <a:latin typeface="Times New Roman" panose="02020603050405020304" pitchFamily="18" charset="0"/>
                <a:cs typeface="Times New Roman" panose="02020603050405020304" pitchFamily="18" charset="0"/>
              </a:rPr>
              <a:t>Crime Trends &amp; Forecasting (2025-2027)</a:t>
            </a:r>
          </a:p>
          <a:p>
            <a:pPr marL="742950" lvl="1" indent="-285750">
              <a:buFont typeface="Arial" panose="020B0604020202020204" pitchFamily="34" charset="0"/>
              <a:buChar char="•"/>
            </a:pPr>
            <a:r>
              <a:rPr lang="en-CA" sz="1600" dirty="0">
                <a:solidFill>
                  <a:srgbClr val="0F1115"/>
                </a:solidFill>
                <a:latin typeface="Times New Roman" panose="02020603050405020304" pitchFamily="18" charset="0"/>
                <a:cs typeface="Times New Roman" panose="02020603050405020304" pitchFamily="18" charset="0"/>
              </a:rPr>
              <a:t>Forecasting model with 2024 outlier excluded</a:t>
            </a:r>
            <a:endParaRPr lang="en-CA" sz="16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CA" sz="1600" b="0" i="0" dirty="0">
                <a:solidFill>
                  <a:srgbClr val="0F1115"/>
                </a:solidFill>
                <a:effectLst/>
                <a:latin typeface="Times New Roman" panose="02020603050405020304" pitchFamily="18" charset="0"/>
                <a:cs typeface="Times New Roman" panose="02020603050405020304" pitchFamily="18" charset="0"/>
              </a:rPr>
              <a:t>Strategic outlook and implications of the post-2024 decline</a:t>
            </a:r>
          </a:p>
          <a:p>
            <a:pPr marL="285750" indent="-285750" algn="l">
              <a:spcBef>
                <a:spcPts val="900"/>
              </a:spcBef>
              <a:spcAft>
                <a:spcPts val="300"/>
              </a:spcAft>
              <a:buFont typeface="Arial" panose="020B0604020202020204" pitchFamily="34" charset="0"/>
              <a:buChar char="•"/>
            </a:pPr>
            <a:r>
              <a:rPr lang="en-CA" sz="2000" b="1" i="0" dirty="0">
                <a:solidFill>
                  <a:srgbClr val="0F1115"/>
                </a:solidFill>
                <a:effectLst/>
                <a:latin typeface="Times New Roman" panose="02020603050405020304" pitchFamily="18" charset="0"/>
                <a:cs typeface="Times New Roman" panose="02020603050405020304" pitchFamily="18" charset="0"/>
              </a:rPr>
              <a:t>District-Level Priority Assessment</a:t>
            </a:r>
            <a:endParaRPr lang="en-CA" sz="20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CA" sz="1600" dirty="0">
                <a:solidFill>
                  <a:srgbClr val="0F1115"/>
                </a:solidFill>
                <a:latin typeface="Times New Roman" panose="02020603050405020304" pitchFamily="18" charset="0"/>
                <a:cs typeface="Times New Roman" panose="02020603050405020304" pitchFamily="18" charset="0"/>
              </a:rPr>
              <a:t>Full breakdown of all district risk scores and priorities</a:t>
            </a:r>
            <a:endParaRPr lang="en-CA" sz="16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CA" dirty="0"/>
              <a:t>District 1 faces chronic, high-volume challenges, but District 4 (Vaughan) requires immediate intervention</a:t>
            </a:r>
          </a:p>
          <a:p>
            <a:pPr marL="285750" indent="-285750">
              <a:buFont typeface="Arial" panose="020B0604020202020204" pitchFamily="34" charset="0"/>
              <a:buChar char="•"/>
            </a:pPr>
            <a:r>
              <a:rPr lang="en-CA" sz="2000" b="1" dirty="0">
                <a:solidFill>
                  <a:srgbClr val="0F1115"/>
                </a:solidFill>
                <a:latin typeface="Times New Roman" panose="02020603050405020304" pitchFamily="18" charset="0"/>
                <a:cs typeface="Times New Roman" panose="02020603050405020304" pitchFamily="18" charset="0"/>
              </a:rPr>
              <a:t>Spotlight on District 4 (Vaughan)</a:t>
            </a:r>
          </a:p>
          <a:p>
            <a:pPr marL="742950" lvl="1" indent="-285750">
              <a:buFont typeface="Arial" panose="020B0604020202020204" pitchFamily="34" charset="0"/>
              <a:buChar char="•"/>
            </a:pPr>
            <a:r>
              <a:rPr lang="en-CA" sz="1600" dirty="0">
                <a:solidFill>
                  <a:srgbClr val="0F1115"/>
                </a:solidFill>
                <a:latin typeface="Times New Roman" panose="02020603050405020304" pitchFamily="18" charset="0"/>
                <a:cs typeface="Times New Roman" panose="02020603050405020304" pitchFamily="18" charset="0"/>
              </a:rPr>
              <a:t>High-risk days patterns</a:t>
            </a:r>
          </a:p>
          <a:p>
            <a:pPr marL="285750" indent="-285750" algn="l">
              <a:spcBef>
                <a:spcPts val="900"/>
              </a:spcBef>
              <a:spcAft>
                <a:spcPts val="300"/>
              </a:spcAft>
              <a:buFont typeface="Arial" panose="020B0604020202020204" pitchFamily="34" charset="0"/>
              <a:buChar char="•"/>
            </a:pPr>
            <a:r>
              <a:rPr lang="en-CA" sz="2000" b="1" i="0" dirty="0">
                <a:solidFill>
                  <a:srgbClr val="0F1115"/>
                </a:solidFill>
                <a:effectLst/>
                <a:latin typeface="Times New Roman" panose="02020603050405020304" pitchFamily="18" charset="0"/>
                <a:cs typeface="Times New Roman" panose="02020603050405020304" pitchFamily="18" charset="0"/>
              </a:rPr>
              <a:t>Strategic Recommendations</a:t>
            </a:r>
            <a:endParaRPr lang="en-CA" sz="20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CA" sz="1600" b="0" i="0" dirty="0">
                <a:solidFill>
                  <a:srgbClr val="0F1115"/>
                </a:solidFill>
                <a:effectLst/>
                <a:latin typeface="Times New Roman" panose="02020603050405020304" pitchFamily="18" charset="0"/>
                <a:cs typeface="Times New Roman" panose="02020603050405020304" pitchFamily="18" charset="0"/>
              </a:rPr>
              <a:t>Emergency response, prevention, and resource optimization plans</a:t>
            </a:r>
          </a:p>
          <a:p>
            <a:pPr marL="285750" indent="-285750" algn="l">
              <a:spcBef>
                <a:spcPts val="900"/>
              </a:spcBef>
              <a:spcAft>
                <a:spcPts val="300"/>
              </a:spcAft>
              <a:buFont typeface="Arial" panose="020B0604020202020204" pitchFamily="34" charset="0"/>
              <a:buChar char="•"/>
            </a:pPr>
            <a:r>
              <a:rPr lang="en-CA" sz="2000" b="1" i="0" dirty="0">
                <a:solidFill>
                  <a:srgbClr val="0F1115"/>
                </a:solidFill>
                <a:effectLst/>
                <a:latin typeface="Times New Roman" panose="02020603050405020304" pitchFamily="18" charset="0"/>
                <a:cs typeface="Times New Roman" panose="02020603050405020304" pitchFamily="18" charset="0"/>
              </a:rPr>
              <a:t>Conclusion</a:t>
            </a:r>
            <a:endParaRPr lang="en-CA" sz="20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CA" sz="1600" b="0" i="0" dirty="0">
                <a:solidFill>
                  <a:srgbClr val="0F1115"/>
                </a:solidFill>
                <a:effectLst/>
                <a:latin typeface="Times New Roman" panose="02020603050405020304" pitchFamily="18" charset="0"/>
                <a:cs typeface="Times New Roman" panose="02020603050405020304" pitchFamily="18" charset="0"/>
              </a:rPr>
              <a:t>Strategic priorities and immediate next steps</a:t>
            </a:r>
          </a:p>
        </p:txBody>
      </p:sp>
      <p:sp>
        <p:nvSpPr>
          <p:cNvPr id="10" name="Date Placeholder 9">
            <a:extLst>
              <a:ext uri="{FF2B5EF4-FFF2-40B4-BE49-F238E27FC236}">
                <a16:creationId xmlns:a16="http://schemas.microsoft.com/office/drawing/2014/main" id="{65E4D7AC-74F5-53A4-15D9-D71F961A5769}"/>
              </a:ext>
            </a:extLst>
          </p:cNvPr>
          <p:cNvSpPr>
            <a:spLocks noGrp="1"/>
          </p:cNvSpPr>
          <p:nvPr>
            <p:ph type="dt" sz="half" idx="10"/>
          </p:nvPr>
        </p:nvSpPr>
        <p:spPr/>
        <p:txBody>
          <a:bodyPr/>
          <a:lstStyle/>
          <a:p>
            <a:fld id="{2EC6F790-6FF3-446A-870A-D3E7CFED8F65}" type="datetime3">
              <a:rPr lang="en-US" smtClean="0"/>
              <a:t>23 November 2025</a:t>
            </a:fld>
            <a:endParaRPr lang="en-US"/>
          </a:p>
        </p:txBody>
      </p:sp>
      <p:sp>
        <p:nvSpPr>
          <p:cNvPr id="11" name="Footer Placeholder 10">
            <a:extLst>
              <a:ext uri="{FF2B5EF4-FFF2-40B4-BE49-F238E27FC236}">
                <a16:creationId xmlns:a16="http://schemas.microsoft.com/office/drawing/2014/main" id="{E4693392-E5C7-DF8D-8C11-8658817EC4FA}"/>
              </a:ext>
            </a:extLst>
          </p:cNvPr>
          <p:cNvSpPr>
            <a:spLocks noGrp="1"/>
          </p:cNvSpPr>
          <p:nvPr>
            <p:ph type="ftr" sz="quarter" idx="11"/>
          </p:nvPr>
        </p:nvSpPr>
        <p:spPr/>
        <p:txBody>
          <a:bodyPr/>
          <a:lstStyle/>
          <a:p>
            <a:r>
              <a:rPr lang="en-US"/>
              <a:t>York Region Crime Analysis</a:t>
            </a:r>
          </a:p>
        </p:txBody>
      </p:sp>
      <p:sp>
        <p:nvSpPr>
          <p:cNvPr id="12" name="Slide Number Placeholder 11">
            <a:extLst>
              <a:ext uri="{FF2B5EF4-FFF2-40B4-BE49-F238E27FC236}">
                <a16:creationId xmlns:a16="http://schemas.microsoft.com/office/drawing/2014/main" id="{4D7AE776-78FB-7408-892C-85F4B6D74367}"/>
              </a:ext>
            </a:extLst>
          </p:cNvPr>
          <p:cNvSpPr>
            <a:spLocks noGrp="1"/>
          </p:cNvSpPr>
          <p:nvPr>
            <p:ph type="sldNum" sz="quarter" idx="12"/>
          </p:nvPr>
        </p:nvSpPr>
        <p:spPr/>
        <p:txBody>
          <a:bodyPr/>
          <a:lstStyle/>
          <a:p>
            <a:fld id="{C1FF6DA9-008F-8B48-92A6-B652298478BF}" type="slidenum">
              <a:rPr lang="en-US" smtClean="0"/>
              <a:t>2</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6346B2-4E18-969D-6D18-7DC12E07E3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F62D8C-BB7F-1332-342B-C59800B8B8A9}"/>
              </a:ext>
            </a:extLst>
          </p:cNvPr>
          <p:cNvSpPr>
            <a:spLocks noGrp="1"/>
          </p:cNvSpPr>
          <p:nvPr>
            <p:ph type="title"/>
          </p:nvPr>
        </p:nvSpPr>
        <p:spPr/>
        <p:txBody>
          <a:bodyPr/>
          <a:lstStyle/>
          <a:p>
            <a:r>
              <a:rPr lang="en-CA" b="1" dirty="0">
                <a:solidFill>
                  <a:srgbClr val="0F1115"/>
                </a:solidFill>
                <a:latin typeface="Times New Roman" panose="02020603050405020304" pitchFamily="18" charset="0"/>
                <a:cs typeface="Times New Roman" panose="02020603050405020304" pitchFamily="18" charset="0"/>
              </a:rPr>
              <a:t>Analysis Methodology</a:t>
            </a:r>
            <a:endParaRPr b="1" dirty="0">
              <a:latin typeface="Times New Roman" panose="02020603050405020304" pitchFamily="18" charset="0"/>
              <a:cs typeface="Times New Roman" panose="02020603050405020304" pitchFamily="18" charset="0"/>
            </a:endParaRPr>
          </a:p>
        </p:txBody>
      </p:sp>
      <p:sp>
        <p:nvSpPr>
          <p:cNvPr id="10" name="Date Placeholder 9">
            <a:extLst>
              <a:ext uri="{FF2B5EF4-FFF2-40B4-BE49-F238E27FC236}">
                <a16:creationId xmlns:a16="http://schemas.microsoft.com/office/drawing/2014/main" id="{0CE27BBC-13CF-F098-7768-0AC8A7B466C7}"/>
              </a:ext>
            </a:extLst>
          </p:cNvPr>
          <p:cNvSpPr>
            <a:spLocks noGrp="1"/>
          </p:cNvSpPr>
          <p:nvPr>
            <p:ph type="dt" sz="half" idx="10"/>
          </p:nvPr>
        </p:nvSpPr>
        <p:spPr/>
        <p:txBody>
          <a:bodyPr/>
          <a:lstStyle/>
          <a:p>
            <a:fld id="{8E99C372-669C-479C-AE20-4B4AC775D79D}" type="datetime3">
              <a:rPr lang="en-US" smtClean="0"/>
              <a:t>23 November 2025</a:t>
            </a:fld>
            <a:endParaRPr lang="en-US"/>
          </a:p>
        </p:txBody>
      </p:sp>
      <p:sp>
        <p:nvSpPr>
          <p:cNvPr id="11" name="Footer Placeholder 10">
            <a:extLst>
              <a:ext uri="{FF2B5EF4-FFF2-40B4-BE49-F238E27FC236}">
                <a16:creationId xmlns:a16="http://schemas.microsoft.com/office/drawing/2014/main" id="{76EAECC0-2B04-DACB-5141-7641DCF12E56}"/>
              </a:ext>
            </a:extLst>
          </p:cNvPr>
          <p:cNvSpPr>
            <a:spLocks noGrp="1"/>
          </p:cNvSpPr>
          <p:nvPr>
            <p:ph type="ftr" sz="quarter" idx="11"/>
          </p:nvPr>
        </p:nvSpPr>
        <p:spPr/>
        <p:txBody>
          <a:bodyPr/>
          <a:lstStyle/>
          <a:p>
            <a:r>
              <a:rPr lang="en-US" dirty="0"/>
              <a:t>York Region Crime Analysis</a:t>
            </a:r>
          </a:p>
        </p:txBody>
      </p:sp>
      <p:sp>
        <p:nvSpPr>
          <p:cNvPr id="12" name="Slide Number Placeholder 11">
            <a:extLst>
              <a:ext uri="{FF2B5EF4-FFF2-40B4-BE49-F238E27FC236}">
                <a16:creationId xmlns:a16="http://schemas.microsoft.com/office/drawing/2014/main" id="{FEBB3907-D309-D7EB-36C6-C267C5A63763}"/>
              </a:ext>
            </a:extLst>
          </p:cNvPr>
          <p:cNvSpPr>
            <a:spLocks noGrp="1"/>
          </p:cNvSpPr>
          <p:nvPr>
            <p:ph type="sldNum" sz="quarter" idx="12"/>
          </p:nvPr>
        </p:nvSpPr>
        <p:spPr/>
        <p:txBody>
          <a:bodyPr/>
          <a:lstStyle/>
          <a:p>
            <a:fld id="{C1FF6DA9-008F-8B48-92A6-B652298478BF}" type="slidenum">
              <a:rPr lang="en-US" smtClean="0"/>
              <a:t>3</a:t>
            </a:fld>
            <a:endParaRPr lang="en-US"/>
          </a:p>
        </p:txBody>
      </p:sp>
      <p:sp>
        <p:nvSpPr>
          <p:cNvPr id="13" name="TextBox 12">
            <a:extLst>
              <a:ext uri="{FF2B5EF4-FFF2-40B4-BE49-F238E27FC236}">
                <a16:creationId xmlns:a16="http://schemas.microsoft.com/office/drawing/2014/main" id="{E8F72CDC-44FD-EF45-3222-0222AB5D1D78}"/>
              </a:ext>
            </a:extLst>
          </p:cNvPr>
          <p:cNvSpPr txBox="1"/>
          <p:nvPr/>
        </p:nvSpPr>
        <p:spPr>
          <a:xfrm>
            <a:off x="560420" y="1504190"/>
            <a:ext cx="3605180" cy="3300904"/>
          </a:xfrm>
          <a:prstGeom prst="rect">
            <a:avLst/>
          </a:prstGeom>
          <a:noFill/>
        </p:spPr>
        <p:txBody>
          <a:bodyPr wrap="square">
            <a:spAutoFit/>
          </a:bodyPr>
          <a:lstStyle/>
          <a:p>
            <a:pPr marL="36000">
              <a:spcBef>
                <a:spcPts val="600"/>
              </a:spcBef>
              <a:spcAft>
                <a:spcPts val="600"/>
              </a:spcAft>
            </a:pPr>
            <a:r>
              <a:rPr lang="en-CA" sz="2400" b="1" dirty="0">
                <a:solidFill>
                  <a:srgbClr val="0F1115"/>
                </a:solidFill>
                <a:latin typeface="Times New Roman" panose="02020603050405020304" pitchFamily="18" charset="0"/>
                <a:cs typeface="Times New Roman" panose="02020603050405020304" pitchFamily="18" charset="0"/>
              </a:rPr>
              <a:t>Data Collection</a:t>
            </a:r>
          </a:p>
          <a:p>
            <a:pPr marL="285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Nearly Half a Million Service Calls</a:t>
            </a:r>
          </a:p>
          <a:p>
            <a:pPr marL="285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29,388 staff overtime /shortage records</a:t>
            </a:r>
          </a:p>
          <a:p>
            <a:pPr marL="285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Crime data (2016–present)</a:t>
            </a:r>
          </a:p>
          <a:p>
            <a:pPr marL="285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Risk factor data: traffic, geographic, demographic, economic, weather, unemployment, youth population</a:t>
            </a:r>
          </a:p>
        </p:txBody>
      </p:sp>
      <p:sp>
        <p:nvSpPr>
          <p:cNvPr id="15" name="TextBox 14">
            <a:extLst>
              <a:ext uri="{FF2B5EF4-FFF2-40B4-BE49-F238E27FC236}">
                <a16:creationId xmlns:a16="http://schemas.microsoft.com/office/drawing/2014/main" id="{30017530-611A-AE77-6127-1158193BDEA6}"/>
              </a:ext>
            </a:extLst>
          </p:cNvPr>
          <p:cNvSpPr txBox="1"/>
          <p:nvPr/>
        </p:nvSpPr>
        <p:spPr>
          <a:xfrm>
            <a:off x="4238626" y="1488827"/>
            <a:ext cx="3762374" cy="4331955"/>
          </a:xfrm>
          <a:prstGeom prst="rect">
            <a:avLst/>
          </a:prstGeom>
          <a:noFill/>
        </p:spPr>
        <p:txBody>
          <a:bodyPr wrap="square">
            <a:spAutoFit/>
          </a:bodyPr>
          <a:lstStyle/>
          <a:p>
            <a:pPr marL="36000">
              <a:spcBef>
                <a:spcPts val="600"/>
              </a:spcBef>
              <a:spcAft>
                <a:spcPts val="600"/>
              </a:spcAft>
            </a:pPr>
            <a:r>
              <a:rPr lang="en-CA" sz="2400" b="1" dirty="0">
                <a:solidFill>
                  <a:srgbClr val="0F1115"/>
                </a:solidFill>
                <a:latin typeface="Times New Roman" panose="02020603050405020304" pitchFamily="18" charset="0"/>
                <a:cs typeface="Times New Roman" panose="02020603050405020304" pitchFamily="18" charset="0"/>
              </a:rPr>
              <a:t>Forecasting Model</a:t>
            </a:r>
          </a:p>
          <a:p>
            <a:pPr marL="321750"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Forecast Period: 2025–2027</a:t>
            </a:r>
          </a:p>
          <a:p>
            <a:pPr marL="321750"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ARIMA time-series modeling and multivariate regression to identify underlying trends and reliable future projections</a:t>
            </a:r>
          </a:p>
          <a:p>
            <a:pPr marL="321750" indent="-285750">
              <a:spcBef>
                <a:spcPts val="300"/>
              </a:spcBef>
              <a:spcAft>
                <a:spcPts val="300"/>
              </a:spcAft>
              <a:buFont typeface="Arial" panose="020B0604020202020204" pitchFamily="34" charset="0"/>
              <a:buChar char="•"/>
            </a:pPr>
            <a:r>
              <a:rPr lang="en-CA" dirty="0"/>
              <a:t>While our 2025-2027 forecast model is based on stable historical data (2016-2023), our strategic recommendations are informed by a deep analysis of the qualitative drivers behind the 2024 peak, including gun violence and organized crime</a:t>
            </a:r>
            <a:endParaRPr lang="en-CA" dirty="0">
              <a:solidFill>
                <a:srgbClr val="0F1115"/>
              </a:solidFill>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13222826-487D-D379-0D66-CD41C11EE4F3}"/>
              </a:ext>
            </a:extLst>
          </p:cNvPr>
          <p:cNvSpPr txBox="1"/>
          <p:nvPr/>
        </p:nvSpPr>
        <p:spPr>
          <a:xfrm>
            <a:off x="8172450" y="1478328"/>
            <a:ext cx="3873440" cy="2823850"/>
          </a:xfrm>
          <a:prstGeom prst="rect">
            <a:avLst/>
          </a:prstGeom>
          <a:noFill/>
        </p:spPr>
        <p:txBody>
          <a:bodyPr wrap="square">
            <a:spAutoFit/>
          </a:bodyPr>
          <a:lstStyle/>
          <a:p>
            <a:pPr marL="36000">
              <a:spcBef>
                <a:spcPts val="600"/>
              </a:spcBef>
              <a:spcAft>
                <a:spcPts val="600"/>
              </a:spcAft>
            </a:pPr>
            <a:r>
              <a:rPr lang="en-CA" sz="2400" b="1" dirty="0">
                <a:solidFill>
                  <a:srgbClr val="0F1115"/>
                </a:solidFill>
                <a:latin typeface="Times New Roman" panose="02020603050405020304" pitchFamily="18" charset="0"/>
                <a:cs typeface="Times New Roman" panose="02020603050405020304" pitchFamily="18" charset="0"/>
              </a:rPr>
              <a:t>Priority Assessment</a:t>
            </a:r>
          </a:p>
          <a:p>
            <a:pPr marL="321750"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100-point scale evaluating:</a:t>
            </a:r>
          </a:p>
          <a:p>
            <a:pPr marL="321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Crime growth &amp; volume</a:t>
            </a:r>
          </a:p>
          <a:p>
            <a:pPr marL="321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Type severity &amp; temporal concentration</a:t>
            </a:r>
          </a:p>
          <a:p>
            <a:pPr marL="321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Call-for-service load</a:t>
            </a:r>
          </a:p>
          <a:p>
            <a:pPr marL="321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Priority Tiers: High (70+), Medium (60-69), Low (&lt;60)</a:t>
            </a:r>
          </a:p>
        </p:txBody>
      </p:sp>
    </p:spTree>
    <p:extLst>
      <p:ext uri="{BB962C8B-B14F-4D97-AF65-F5344CB8AC3E}">
        <p14:creationId xmlns:p14="http://schemas.microsoft.com/office/powerpoint/2010/main" val="2530271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E32D0D0-6C6E-13CF-7D96-44BE3CF7A61B}"/>
              </a:ext>
            </a:extLst>
          </p:cNvPr>
          <p:cNvPicPr>
            <a:picLocks noChangeAspect="1"/>
          </p:cNvPicPr>
          <p:nvPr/>
        </p:nvPicPr>
        <p:blipFill>
          <a:blip r:embed="rId3"/>
          <a:stretch>
            <a:fillRect/>
          </a:stretch>
        </p:blipFill>
        <p:spPr>
          <a:xfrm>
            <a:off x="4505325" y="380604"/>
            <a:ext cx="7671082" cy="6000750"/>
          </a:xfrm>
          <a:prstGeom prst="rect">
            <a:avLst/>
          </a:prstGeom>
        </p:spPr>
      </p:pic>
      <p:sp>
        <p:nvSpPr>
          <p:cNvPr id="4" name="Date Placeholder 3">
            <a:extLst>
              <a:ext uri="{FF2B5EF4-FFF2-40B4-BE49-F238E27FC236}">
                <a16:creationId xmlns:a16="http://schemas.microsoft.com/office/drawing/2014/main" id="{CBF4823F-2900-5614-C3C9-887253DD0968}"/>
              </a:ext>
            </a:extLst>
          </p:cNvPr>
          <p:cNvSpPr>
            <a:spLocks noGrp="1"/>
          </p:cNvSpPr>
          <p:nvPr>
            <p:ph type="dt" sz="half" idx="10"/>
          </p:nvPr>
        </p:nvSpPr>
        <p:spPr/>
        <p:txBody>
          <a:bodyPr/>
          <a:lstStyle/>
          <a:p>
            <a:fld id="{BD8BE879-8D6E-4DDC-AA59-A3B9F8BFCBCD}" type="datetime3">
              <a:rPr lang="en-US" smtClean="0"/>
              <a:t>23 November 2025</a:t>
            </a:fld>
            <a:endParaRPr lang="en-US"/>
          </a:p>
        </p:txBody>
      </p:sp>
      <p:sp>
        <p:nvSpPr>
          <p:cNvPr id="5" name="Footer Placeholder 4">
            <a:extLst>
              <a:ext uri="{FF2B5EF4-FFF2-40B4-BE49-F238E27FC236}">
                <a16:creationId xmlns:a16="http://schemas.microsoft.com/office/drawing/2014/main" id="{9C5F7A1D-EA37-4EF9-0305-3256E57819CA}"/>
              </a:ext>
            </a:extLst>
          </p:cNvPr>
          <p:cNvSpPr>
            <a:spLocks noGrp="1"/>
          </p:cNvSpPr>
          <p:nvPr>
            <p:ph type="ftr" sz="quarter" idx="11"/>
          </p:nvPr>
        </p:nvSpPr>
        <p:spPr/>
        <p:txBody>
          <a:bodyPr/>
          <a:lstStyle/>
          <a:p>
            <a:r>
              <a:rPr lang="en-US"/>
              <a:t>York Region Crime Analysis</a:t>
            </a:r>
          </a:p>
        </p:txBody>
      </p:sp>
      <p:sp>
        <p:nvSpPr>
          <p:cNvPr id="6" name="Slide Number Placeholder 5">
            <a:extLst>
              <a:ext uri="{FF2B5EF4-FFF2-40B4-BE49-F238E27FC236}">
                <a16:creationId xmlns:a16="http://schemas.microsoft.com/office/drawing/2014/main" id="{28A119E3-EFD2-5206-B5E5-B2EBA2CA2071}"/>
              </a:ext>
            </a:extLst>
          </p:cNvPr>
          <p:cNvSpPr>
            <a:spLocks noGrp="1"/>
          </p:cNvSpPr>
          <p:nvPr>
            <p:ph type="sldNum" sz="quarter" idx="12"/>
          </p:nvPr>
        </p:nvSpPr>
        <p:spPr/>
        <p:txBody>
          <a:bodyPr/>
          <a:lstStyle/>
          <a:p>
            <a:fld id="{C1FF6DA9-008F-8B48-92A6-B652298478BF}" type="slidenum">
              <a:rPr lang="en-US" smtClean="0"/>
              <a:t>4</a:t>
            </a:fld>
            <a:endParaRPr lang="en-US"/>
          </a:p>
        </p:txBody>
      </p:sp>
      <p:sp>
        <p:nvSpPr>
          <p:cNvPr id="3" name="TextBox 2">
            <a:extLst>
              <a:ext uri="{FF2B5EF4-FFF2-40B4-BE49-F238E27FC236}">
                <a16:creationId xmlns:a16="http://schemas.microsoft.com/office/drawing/2014/main" id="{CDA2AC5B-FDC6-819D-224B-74D7C0C2EB29}"/>
              </a:ext>
            </a:extLst>
          </p:cNvPr>
          <p:cNvSpPr txBox="1"/>
          <p:nvPr/>
        </p:nvSpPr>
        <p:spPr>
          <a:xfrm>
            <a:off x="120368" y="1344019"/>
            <a:ext cx="4937407" cy="3508653"/>
          </a:xfrm>
          <a:prstGeom prst="rect">
            <a:avLst/>
          </a:prstGeom>
          <a:noFill/>
        </p:spPr>
        <p:txBody>
          <a:bodyPr wrap="square">
            <a:spAutoFit/>
          </a:bodyPr>
          <a:lstStyle/>
          <a:p>
            <a:pPr algn="l" latinLnBrk="1">
              <a:buNone/>
            </a:pPr>
            <a:r>
              <a:rPr lang="en-CA" sz="2000" b="1" i="0" dirty="0">
                <a:effectLst/>
                <a:latin typeface="Times New Roman" panose="02020603050405020304" pitchFamily="18" charset="0"/>
                <a:cs typeface="Times New Roman" panose="02020603050405020304" pitchFamily="18" charset="0"/>
              </a:rPr>
              <a:t>Key temporal patterns</a:t>
            </a:r>
          </a:p>
          <a:p>
            <a:pPr algn="l" latinLnBrk="1">
              <a:buNone/>
            </a:pPr>
            <a:r>
              <a:rPr lang="en-CA" sz="1600" b="0" i="0" dirty="0">
                <a:effectLst/>
                <a:latin typeface="Times New Roman" panose="02020603050405020304" pitchFamily="18" charset="0"/>
                <a:cs typeface="Times New Roman" panose="02020603050405020304" pitchFamily="18" charset="0"/>
              </a:rPr>
              <a:t>   • Peak Year: 2024 (95,050 incidents)</a:t>
            </a:r>
          </a:p>
          <a:p>
            <a:pPr algn="l" latinLnBrk="1">
              <a:buNone/>
            </a:pPr>
            <a:r>
              <a:rPr lang="en-CA" sz="1600" b="0" i="0" dirty="0">
                <a:effectLst/>
                <a:latin typeface="Times New Roman" panose="02020603050405020304" pitchFamily="18" charset="0"/>
                <a:cs typeface="Times New Roman" panose="02020603050405020304" pitchFamily="18" charset="0"/>
              </a:rPr>
              <a:t>   • Peak Month: 10 (26,726 incidents)</a:t>
            </a:r>
          </a:p>
          <a:p>
            <a:pPr algn="l" latinLnBrk="1">
              <a:buNone/>
            </a:pPr>
            <a:r>
              <a:rPr lang="en-CA" sz="1600" b="0" i="0" dirty="0">
                <a:effectLst/>
                <a:latin typeface="Times New Roman" panose="02020603050405020304" pitchFamily="18" charset="0"/>
                <a:cs typeface="Times New Roman" panose="02020603050405020304" pitchFamily="18" charset="0"/>
              </a:rPr>
              <a:t>   • Peak Day: Friday (45,844 incidents)</a:t>
            </a:r>
          </a:p>
          <a:p>
            <a:pPr algn="l" latinLnBrk="1">
              <a:buNone/>
            </a:pPr>
            <a:r>
              <a:rPr lang="en-CA" sz="1600" b="0" i="0" dirty="0">
                <a:effectLst/>
                <a:latin typeface="Times New Roman" panose="02020603050405020304" pitchFamily="18" charset="0"/>
                <a:cs typeface="Times New Roman" panose="02020603050405020304" pitchFamily="18" charset="0"/>
              </a:rPr>
              <a:t>   • Peak Hour: 00:00 (28,510 incidents)</a:t>
            </a:r>
          </a:p>
          <a:p>
            <a:pPr latinLnBrk="1"/>
            <a:r>
              <a:rPr lang="en-CA" sz="1600" b="0" i="0" dirty="0">
                <a:effectLst/>
                <a:latin typeface="Times New Roman" panose="02020603050405020304" pitchFamily="18" charset="0"/>
                <a:cs typeface="Times New Roman" panose="02020603050405020304" pitchFamily="18" charset="0"/>
              </a:rPr>
              <a:t>   • </a:t>
            </a:r>
            <a:r>
              <a:rPr lang="en-CA" dirty="0"/>
              <a:t>YoY Change (2023 to 2024)</a:t>
            </a:r>
            <a:r>
              <a:rPr lang="en-CA" sz="1600" b="0" i="0" dirty="0">
                <a:effectLst/>
                <a:latin typeface="Times New Roman" panose="02020603050405020304" pitchFamily="18" charset="0"/>
                <a:cs typeface="Times New Roman" panose="02020603050405020304" pitchFamily="18" charset="0"/>
              </a:rPr>
              <a:t>: -56.7%</a:t>
            </a:r>
          </a:p>
          <a:p>
            <a:pPr latinLnBrk="1"/>
            <a:r>
              <a:rPr lang="en-CA" sz="1600" b="0" i="0" dirty="0">
                <a:effectLst/>
                <a:latin typeface="Times New Roman" panose="02020603050405020304" pitchFamily="18" charset="0"/>
                <a:cs typeface="Times New Roman" panose="02020603050405020304" pitchFamily="18" charset="0"/>
              </a:rPr>
              <a:t>   • </a:t>
            </a:r>
            <a:r>
              <a:rPr lang="en-CA" dirty="0"/>
              <a:t>Total Growth (2016-2024)</a:t>
            </a:r>
            <a:r>
              <a:rPr lang="en-CA" sz="1600" b="0" i="0" dirty="0">
                <a:effectLst/>
                <a:latin typeface="Times New Roman" panose="02020603050405020304" pitchFamily="18" charset="0"/>
                <a:cs typeface="Times New Roman" panose="02020603050405020304" pitchFamily="18" charset="0"/>
              </a:rPr>
              <a:t>: +19.0%</a:t>
            </a:r>
          </a:p>
          <a:p>
            <a:pPr algn="l" latinLnBrk="1">
              <a:buNone/>
            </a:pPr>
            <a:endParaRPr lang="en-CA" b="0" i="0" dirty="0">
              <a:effectLst/>
              <a:latin typeface="Times New Roman" panose="02020603050405020304" pitchFamily="18" charset="0"/>
              <a:cs typeface="Times New Roman" panose="02020603050405020304" pitchFamily="18" charset="0"/>
            </a:endParaRPr>
          </a:p>
          <a:p>
            <a:pPr latinLnBrk="1"/>
            <a:r>
              <a:rPr lang="en-CA" sz="2000" b="1" dirty="0">
                <a:latin typeface="Times New Roman" panose="02020603050405020304" pitchFamily="18" charset="0"/>
                <a:cs typeface="Times New Roman" panose="02020603050405020304" pitchFamily="18" charset="0"/>
              </a:rPr>
              <a:t>Strategic insights</a:t>
            </a:r>
          </a:p>
          <a:p>
            <a:pPr algn="l" latinLnBrk="1">
              <a:buNone/>
            </a:pPr>
            <a:r>
              <a:rPr lang="en-CA" sz="1600" b="0" i="0" dirty="0">
                <a:effectLst/>
                <a:latin typeface="Times New Roman" panose="02020603050405020304" pitchFamily="18" charset="0"/>
                <a:cs typeface="Times New Roman" panose="02020603050405020304" pitchFamily="18" charset="0"/>
              </a:rPr>
              <a:t>   • Weekend Activity: 26.4% of total incidents</a:t>
            </a:r>
          </a:p>
          <a:p>
            <a:pPr algn="l" latinLnBrk="1">
              <a:buNone/>
            </a:pPr>
            <a:r>
              <a:rPr lang="en-CA" sz="1600" b="0" i="0" dirty="0">
                <a:effectLst/>
                <a:latin typeface="Times New Roman" panose="02020603050405020304" pitchFamily="18" charset="0"/>
                <a:cs typeface="Times New Roman" panose="02020603050405020304" pitchFamily="18" charset="0"/>
              </a:rPr>
              <a:t>   • Evening Peak (18:00-23:59): 26.9% of incidents</a:t>
            </a:r>
          </a:p>
          <a:p>
            <a:pPr algn="l" latinLnBrk="1">
              <a:buNone/>
            </a:pPr>
            <a:r>
              <a:rPr lang="en-CA" sz="1600" b="0" i="0" dirty="0">
                <a:effectLst/>
                <a:latin typeface="Times New Roman" panose="02020603050405020304" pitchFamily="18" charset="0"/>
                <a:cs typeface="Times New Roman" panose="02020603050405020304" pitchFamily="18" charset="0"/>
              </a:rPr>
              <a:t>   • High Season: </a:t>
            </a:r>
            <a:r>
              <a:rPr lang="en-CA" sz="1600" dirty="0">
                <a:latin typeface="Times New Roman" panose="02020603050405020304" pitchFamily="18" charset="0"/>
                <a:cs typeface="Times New Roman" panose="02020603050405020304" pitchFamily="18" charset="0"/>
              </a:rPr>
              <a:t>October</a:t>
            </a:r>
            <a:r>
              <a:rPr lang="en-CA" sz="1600" b="0" i="0" dirty="0">
                <a:effectLst/>
                <a:latin typeface="Times New Roman" panose="02020603050405020304" pitchFamily="18" charset="0"/>
                <a:cs typeface="Times New Roman" panose="02020603050405020304" pitchFamily="18" charset="0"/>
              </a:rPr>
              <a:t>, August, September</a:t>
            </a:r>
          </a:p>
          <a:p>
            <a:pPr algn="l" latinLnBrk="1">
              <a:buNone/>
            </a:pPr>
            <a:r>
              <a:rPr lang="en-CA" sz="1600" b="0" i="0" dirty="0">
                <a:effectLst/>
                <a:latin typeface="Times New Roman" panose="02020603050405020304" pitchFamily="18" charset="0"/>
                <a:cs typeface="Times New Roman" panose="02020603050405020304" pitchFamily="18" charset="0"/>
              </a:rPr>
              <a:t>   • Low Season: December, February, November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a:latin typeface="Times New Roman" panose="02020603050405020304" pitchFamily="18" charset="0"/>
                <a:cs typeface="Times New Roman" panose="02020603050405020304" pitchFamily="18" charset="0"/>
              </a:rPr>
              <a:t>Crime Category Distribution</a:t>
            </a:r>
            <a:endParaRPr lang="en-CA"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8CF1D1CE-04D4-F7FF-6044-8CA09E98C21E}"/>
              </a:ext>
            </a:extLst>
          </p:cNvPr>
          <p:cNvSpPr>
            <a:spLocks noGrp="1"/>
          </p:cNvSpPr>
          <p:nvPr>
            <p:ph type="dt" sz="half" idx="10"/>
          </p:nvPr>
        </p:nvSpPr>
        <p:spPr/>
        <p:txBody>
          <a:bodyPr/>
          <a:lstStyle/>
          <a:p>
            <a:fld id="{F43757BF-2F7E-46E5-9A4E-50D85FE8A8F5}" type="datetime3">
              <a:rPr lang="en-US" smtClean="0"/>
              <a:t>23 November 2025</a:t>
            </a:fld>
            <a:endParaRPr lang="en-US"/>
          </a:p>
        </p:txBody>
      </p:sp>
      <p:sp>
        <p:nvSpPr>
          <p:cNvPr id="6" name="Footer Placeholder 5">
            <a:extLst>
              <a:ext uri="{FF2B5EF4-FFF2-40B4-BE49-F238E27FC236}">
                <a16:creationId xmlns:a16="http://schemas.microsoft.com/office/drawing/2014/main" id="{D6A9DCC6-84C6-5BFD-EFD1-611BA0031CB6}"/>
              </a:ext>
            </a:extLst>
          </p:cNvPr>
          <p:cNvSpPr>
            <a:spLocks noGrp="1"/>
          </p:cNvSpPr>
          <p:nvPr>
            <p:ph type="ftr" sz="quarter" idx="11"/>
          </p:nvPr>
        </p:nvSpPr>
        <p:spPr/>
        <p:txBody>
          <a:bodyPr/>
          <a:lstStyle/>
          <a:p>
            <a:r>
              <a:rPr lang="en-US"/>
              <a:t>York Region Crime Analysis</a:t>
            </a:r>
          </a:p>
        </p:txBody>
      </p:sp>
      <p:sp>
        <p:nvSpPr>
          <p:cNvPr id="7" name="Slide Number Placeholder 6">
            <a:extLst>
              <a:ext uri="{FF2B5EF4-FFF2-40B4-BE49-F238E27FC236}">
                <a16:creationId xmlns:a16="http://schemas.microsoft.com/office/drawing/2014/main" id="{3EF37F04-11D2-B959-BE62-CF46FF456F7C}"/>
              </a:ext>
            </a:extLst>
          </p:cNvPr>
          <p:cNvSpPr>
            <a:spLocks noGrp="1"/>
          </p:cNvSpPr>
          <p:nvPr>
            <p:ph type="sldNum" sz="quarter" idx="12"/>
          </p:nvPr>
        </p:nvSpPr>
        <p:spPr/>
        <p:txBody>
          <a:bodyPr/>
          <a:lstStyle/>
          <a:p>
            <a:fld id="{C1FF6DA9-008F-8B48-92A6-B652298478BF}" type="slidenum">
              <a:rPr lang="en-US" smtClean="0"/>
              <a:t>5</a:t>
            </a:fld>
            <a:endParaRPr lang="en-US"/>
          </a:p>
        </p:txBody>
      </p:sp>
      <p:pic>
        <p:nvPicPr>
          <p:cNvPr id="9" name="Picture 8">
            <a:extLst>
              <a:ext uri="{FF2B5EF4-FFF2-40B4-BE49-F238E27FC236}">
                <a16:creationId xmlns:a16="http://schemas.microsoft.com/office/drawing/2014/main" id="{99C184BB-F912-CD08-207E-E7CDE49BEAD3}"/>
              </a:ext>
            </a:extLst>
          </p:cNvPr>
          <p:cNvPicPr>
            <a:picLocks noChangeAspect="1"/>
          </p:cNvPicPr>
          <p:nvPr/>
        </p:nvPicPr>
        <p:blipFill>
          <a:blip r:embed="rId3"/>
          <a:stretch>
            <a:fillRect/>
          </a:stretch>
        </p:blipFill>
        <p:spPr>
          <a:xfrm>
            <a:off x="508000" y="1697139"/>
            <a:ext cx="11264900" cy="448908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A44970-F7E0-141B-F524-BF6FE45048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61F08F-2D16-6E8B-529C-F7A8CDB25CD6}"/>
              </a:ext>
            </a:extLst>
          </p:cNvPr>
          <p:cNvSpPr>
            <a:spLocks noGrp="1"/>
          </p:cNvSpPr>
          <p:nvPr>
            <p:ph type="title"/>
          </p:nvPr>
        </p:nvSpPr>
        <p:spPr/>
        <p:txBody>
          <a:bodyPr>
            <a:normAutofit/>
          </a:bodyPr>
          <a:lstStyle/>
          <a:p>
            <a:r>
              <a:rPr lang="en-CA" b="1" dirty="0">
                <a:latin typeface="Times New Roman" panose="02020603050405020304" pitchFamily="18" charset="0"/>
                <a:cs typeface="Times New Roman" panose="02020603050405020304" pitchFamily="18" charset="0"/>
              </a:rPr>
              <a:t>The Crime-Staffing Feedback Loop</a:t>
            </a:r>
            <a:endParaRPr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4928B4C-95F8-71CC-5C2F-670916A788FA}"/>
              </a:ext>
            </a:extLst>
          </p:cNvPr>
          <p:cNvPicPr>
            <a:picLocks noChangeAspect="1"/>
          </p:cNvPicPr>
          <p:nvPr/>
        </p:nvPicPr>
        <p:blipFill>
          <a:blip r:embed="rId3"/>
          <a:stretch>
            <a:fillRect/>
          </a:stretch>
        </p:blipFill>
        <p:spPr>
          <a:xfrm>
            <a:off x="3120390" y="1276819"/>
            <a:ext cx="2824419" cy="2618294"/>
          </a:xfrm>
          <a:prstGeom prst="rect">
            <a:avLst/>
          </a:prstGeom>
        </p:spPr>
      </p:pic>
      <p:pic>
        <p:nvPicPr>
          <p:cNvPr id="9" name="Picture 8">
            <a:extLst>
              <a:ext uri="{FF2B5EF4-FFF2-40B4-BE49-F238E27FC236}">
                <a16:creationId xmlns:a16="http://schemas.microsoft.com/office/drawing/2014/main" id="{746C5DE6-08AD-307E-A741-7893F385336F}"/>
              </a:ext>
            </a:extLst>
          </p:cNvPr>
          <p:cNvPicPr>
            <a:picLocks noChangeAspect="1"/>
          </p:cNvPicPr>
          <p:nvPr/>
        </p:nvPicPr>
        <p:blipFill>
          <a:blip r:embed="rId4"/>
          <a:stretch>
            <a:fillRect/>
          </a:stretch>
        </p:blipFill>
        <p:spPr>
          <a:xfrm>
            <a:off x="5944810" y="3878876"/>
            <a:ext cx="3047462" cy="2477476"/>
          </a:xfrm>
          <a:prstGeom prst="rect">
            <a:avLst/>
          </a:prstGeom>
        </p:spPr>
      </p:pic>
      <p:pic>
        <p:nvPicPr>
          <p:cNvPr id="11" name="Picture 10">
            <a:extLst>
              <a:ext uri="{FF2B5EF4-FFF2-40B4-BE49-F238E27FC236}">
                <a16:creationId xmlns:a16="http://schemas.microsoft.com/office/drawing/2014/main" id="{F80E489C-7108-3321-DDFD-9DB58B914471}"/>
              </a:ext>
            </a:extLst>
          </p:cNvPr>
          <p:cNvPicPr>
            <a:picLocks noChangeAspect="1"/>
          </p:cNvPicPr>
          <p:nvPr/>
        </p:nvPicPr>
        <p:blipFill>
          <a:blip r:embed="rId5"/>
          <a:stretch>
            <a:fillRect/>
          </a:stretch>
        </p:blipFill>
        <p:spPr>
          <a:xfrm>
            <a:off x="5944810" y="1276820"/>
            <a:ext cx="2946747" cy="2602056"/>
          </a:xfrm>
          <a:prstGeom prst="rect">
            <a:avLst/>
          </a:prstGeom>
        </p:spPr>
      </p:pic>
      <p:pic>
        <p:nvPicPr>
          <p:cNvPr id="13" name="Picture 12">
            <a:extLst>
              <a:ext uri="{FF2B5EF4-FFF2-40B4-BE49-F238E27FC236}">
                <a16:creationId xmlns:a16="http://schemas.microsoft.com/office/drawing/2014/main" id="{A5663ED2-3FA2-FD86-1776-AA056DE52D0D}"/>
              </a:ext>
            </a:extLst>
          </p:cNvPr>
          <p:cNvPicPr>
            <a:picLocks noChangeAspect="1"/>
          </p:cNvPicPr>
          <p:nvPr/>
        </p:nvPicPr>
        <p:blipFill>
          <a:blip r:embed="rId6"/>
          <a:stretch>
            <a:fillRect/>
          </a:stretch>
        </p:blipFill>
        <p:spPr>
          <a:xfrm>
            <a:off x="8891558" y="1276819"/>
            <a:ext cx="2824192" cy="2618293"/>
          </a:xfrm>
          <a:prstGeom prst="rect">
            <a:avLst/>
          </a:prstGeom>
        </p:spPr>
      </p:pic>
      <p:sp>
        <p:nvSpPr>
          <p:cNvPr id="3" name="TextBox 2">
            <a:extLst>
              <a:ext uri="{FF2B5EF4-FFF2-40B4-BE49-F238E27FC236}">
                <a16:creationId xmlns:a16="http://schemas.microsoft.com/office/drawing/2014/main" id="{10E15174-B8D1-1AF3-41D6-AC62E784F62A}"/>
              </a:ext>
            </a:extLst>
          </p:cNvPr>
          <p:cNvSpPr txBox="1"/>
          <p:nvPr/>
        </p:nvSpPr>
        <p:spPr>
          <a:xfrm>
            <a:off x="3945570" y="2127585"/>
            <a:ext cx="918066" cy="342401"/>
          </a:xfrm>
          <a:prstGeom prst="rect">
            <a:avLst/>
          </a:prstGeom>
          <a:noFill/>
        </p:spPr>
        <p:txBody>
          <a:bodyPr wrap="square">
            <a:spAutoFit/>
          </a:bodyPr>
          <a:lstStyle/>
          <a:p>
            <a:pPr algn="l">
              <a:lnSpc>
                <a:spcPts val="2100"/>
              </a:lnSpc>
              <a:spcBef>
                <a:spcPts val="1200"/>
              </a:spcBef>
              <a:spcAft>
                <a:spcPts val="600"/>
              </a:spcAft>
              <a:buNone/>
            </a:pPr>
            <a:r>
              <a:rPr lang="en-CA" sz="1400" b="1" dirty="0">
                <a:solidFill>
                  <a:srgbClr val="0F1115"/>
                </a:solidFill>
                <a:latin typeface="Times New Roman" panose="02020603050405020304" pitchFamily="18" charset="0"/>
                <a:cs typeface="Times New Roman" panose="02020603050405020304" pitchFamily="18" charset="0"/>
              </a:rPr>
              <a:t>Crime</a:t>
            </a:r>
          </a:p>
        </p:txBody>
      </p:sp>
      <p:sp>
        <p:nvSpPr>
          <p:cNvPr id="6" name="TextBox 5">
            <a:extLst>
              <a:ext uri="{FF2B5EF4-FFF2-40B4-BE49-F238E27FC236}">
                <a16:creationId xmlns:a16="http://schemas.microsoft.com/office/drawing/2014/main" id="{02157F9D-C7CC-8383-23C8-A38AACFB8D5C}"/>
              </a:ext>
            </a:extLst>
          </p:cNvPr>
          <p:cNvSpPr txBox="1"/>
          <p:nvPr/>
        </p:nvSpPr>
        <p:spPr>
          <a:xfrm>
            <a:off x="7456903" y="1536857"/>
            <a:ext cx="1036112" cy="342401"/>
          </a:xfrm>
          <a:prstGeom prst="rect">
            <a:avLst/>
          </a:prstGeom>
          <a:noFill/>
        </p:spPr>
        <p:txBody>
          <a:bodyPr wrap="square">
            <a:spAutoFit/>
          </a:bodyPr>
          <a:lstStyle/>
          <a:p>
            <a:pPr algn="l">
              <a:lnSpc>
                <a:spcPts val="2100"/>
              </a:lnSpc>
              <a:spcBef>
                <a:spcPts val="1200"/>
              </a:spcBef>
              <a:spcAft>
                <a:spcPts val="600"/>
              </a:spcAft>
              <a:buNone/>
            </a:pPr>
            <a:r>
              <a:rPr lang="en-CA" sz="1400" b="1" dirty="0">
                <a:solidFill>
                  <a:srgbClr val="0F1115"/>
                </a:solidFill>
                <a:latin typeface="Times New Roman" panose="02020603050405020304" pitchFamily="18" charset="0"/>
                <a:cs typeface="Times New Roman" panose="02020603050405020304" pitchFamily="18" charset="0"/>
              </a:rPr>
              <a:t>911</a:t>
            </a:r>
            <a:r>
              <a:rPr lang="en-CA" sz="1600" b="1" dirty="0">
                <a:solidFill>
                  <a:srgbClr val="0F1115"/>
                </a:solidFill>
                <a:effectLst/>
                <a:latin typeface="Times New Roman" panose="02020603050405020304" pitchFamily="18" charset="0"/>
                <a:cs typeface="Times New Roman" panose="02020603050405020304" pitchFamily="18" charset="0"/>
              </a:rPr>
              <a:t> </a:t>
            </a:r>
            <a:r>
              <a:rPr lang="en-CA" sz="1400" b="1" dirty="0">
                <a:solidFill>
                  <a:srgbClr val="0F1115"/>
                </a:solidFill>
                <a:latin typeface="Times New Roman" panose="02020603050405020304" pitchFamily="18" charset="0"/>
                <a:cs typeface="Times New Roman" panose="02020603050405020304" pitchFamily="18" charset="0"/>
              </a:rPr>
              <a:t>Call</a:t>
            </a:r>
          </a:p>
        </p:txBody>
      </p:sp>
      <p:sp>
        <p:nvSpPr>
          <p:cNvPr id="7" name="TextBox 6">
            <a:extLst>
              <a:ext uri="{FF2B5EF4-FFF2-40B4-BE49-F238E27FC236}">
                <a16:creationId xmlns:a16="http://schemas.microsoft.com/office/drawing/2014/main" id="{446FDC63-F64C-4320-70EB-2CFD7A9F58AE}"/>
              </a:ext>
            </a:extLst>
          </p:cNvPr>
          <p:cNvSpPr txBox="1"/>
          <p:nvPr/>
        </p:nvSpPr>
        <p:spPr>
          <a:xfrm>
            <a:off x="9136765" y="1360700"/>
            <a:ext cx="2120413" cy="336439"/>
          </a:xfrm>
          <a:prstGeom prst="rect">
            <a:avLst/>
          </a:prstGeom>
          <a:noFill/>
        </p:spPr>
        <p:txBody>
          <a:bodyPr wrap="square">
            <a:spAutoFit/>
          </a:bodyPr>
          <a:lstStyle/>
          <a:p>
            <a:pPr algn="l">
              <a:lnSpc>
                <a:spcPts val="2100"/>
              </a:lnSpc>
              <a:spcBef>
                <a:spcPts val="1200"/>
              </a:spcBef>
              <a:spcAft>
                <a:spcPts val="600"/>
              </a:spcAft>
              <a:buNone/>
            </a:pPr>
            <a:r>
              <a:rPr lang="en-CA" sz="1400" b="1" dirty="0">
                <a:solidFill>
                  <a:srgbClr val="0F1115"/>
                </a:solidFill>
                <a:effectLst/>
                <a:latin typeface="Times New Roman" panose="02020603050405020304" pitchFamily="18" charset="0"/>
                <a:cs typeface="Times New Roman" panose="02020603050405020304" pitchFamily="18" charset="0"/>
              </a:rPr>
              <a:t>Staff Overtime/Shortage</a:t>
            </a:r>
            <a:endParaRPr lang="en-CA" sz="1100" b="0" i="0" dirty="0">
              <a:solidFill>
                <a:srgbClr val="0F1115"/>
              </a:solidFill>
              <a:effectLst/>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D74061EA-2D17-5C07-C270-438526F9C044}"/>
              </a:ext>
            </a:extLst>
          </p:cNvPr>
          <p:cNvSpPr txBox="1"/>
          <p:nvPr/>
        </p:nvSpPr>
        <p:spPr>
          <a:xfrm>
            <a:off x="6737721" y="4172276"/>
            <a:ext cx="1711422" cy="336439"/>
          </a:xfrm>
          <a:prstGeom prst="rect">
            <a:avLst/>
          </a:prstGeom>
          <a:noFill/>
        </p:spPr>
        <p:txBody>
          <a:bodyPr wrap="square">
            <a:spAutoFit/>
          </a:bodyPr>
          <a:lstStyle/>
          <a:p>
            <a:pPr>
              <a:lnSpc>
                <a:spcPts val="2100"/>
              </a:lnSpc>
              <a:spcBef>
                <a:spcPts val="1200"/>
              </a:spcBef>
              <a:spcAft>
                <a:spcPts val="600"/>
              </a:spcAft>
            </a:pPr>
            <a:r>
              <a:rPr lang="en-CA" sz="1400" b="1" dirty="0">
                <a:solidFill>
                  <a:srgbClr val="0F1115"/>
                </a:solidFill>
                <a:latin typeface="Times New Roman" panose="02020603050405020304" pitchFamily="18" charset="0"/>
                <a:cs typeface="Times New Roman" panose="02020603050405020304" pitchFamily="18" charset="0"/>
              </a:rPr>
              <a:t>Staffing-Bottleneck</a:t>
            </a:r>
          </a:p>
        </p:txBody>
      </p:sp>
      <p:pic>
        <p:nvPicPr>
          <p:cNvPr id="12" name="Picture 11">
            <a:extLst>
              <a:ext uri="{FF2B5EF4-FFF2-40B4-BE49-F238E27FC236}">
                <a16:creationId xmlns:a16="http://schemas.microsoft.com/office/drawing/2014/main" id="{6E284B49-ED9D-5BDB-99BD-D82E59D60C7C}"/>
              </a:ext>
            </a:extLst>
          </p:cNvPr>
          <p:cNvPicPr>
            <a:picLocks noChangeAspect="1"/>
          </p:cNvPicPr>
          <p:nvPr/>
        </p:nvPicPr>
        <p:blipFill>
          <a:blip r:embed="rId7"/>
          <a:stretch>
            <a:fillRect/>
          </a:stretch>
        </p:blipFill>
        <p:spPr>
          <a:xfrm>
            <a:off x="3120389" y="3895112"/>
            <a:ext cx="2824421" cy="2461239"/>
          </a:xfrm>
          <a:prstGeom prst="rect">
            <a:avLst/>
          </a:prstGeom>
        </p:spPr>
      </p:pic>
      <p:pic>
        <p:nvPicPr>
          <p:cNvPr id="15" name="Picture 14">
            <a:extLst>
              <a:ext uri="{FF2B5EF4-FFF2-40B4-BE49-F238E27FC236}">
                <a16:creationId xmlns:a16="http://schemas.microsoft.com/office/drawing/2014/main" id="{A3D44076-C396-AB6C-9EDF-ACD98F133FDB}"/>
              </a:ext>
            </a:extLst>
          </p:cNvPr>
          <p:cNvPicPr>
            <a:picLocks noChangeAspect="1"/>
          </p:cNvPicPr>
          <p:nvPr/>
        </p:nvPicPr>
        <p:blipFill>
          <a:blip r:embed="rId8"/>
          <a:stretch>
            <a:fillRect/>
          </a:stretch>
        </p:blipFill>
        <p:spPr>
          <a:xfrm>
            <a:off x="8958172" y="3895113"/>
            <a:ext cx="2757578" cy="2461239"/>
          </a:xfrm>
          <a:prstGeom prst="rect">
            <a:avLst/>
          </a:prstGeom>
        </p:spPr>
      </p:pic>
      <p:sp>
        <p:nvSpPr>
          <p:cNvPr id="16" name="TextBox 15">
            <a:extLst>
              <a:ext uri="{FF2B5EF4-FFF2-40B4-BE49-F238E27FC236}">
                <a16:creationId xmlns:a16="http://schemas.microsoft.com/office/drawing/2014/main" id="{EDD81E2F-C5F6-60EE-A86E-8E2E0A38C5A1}"/>
              </a:ext>
            </a:extLst>
          </p:cNvPr>
          <p:cNvSpPr txBox="1"/>
          <p:nvPr/>
        </p:nvSpPr>
        <p:spPr>
          <a:xfrm>
            <a:off x="10336961" y="4651697"/>
            <a:ext cx="827898" cy="342401"/>
          </a:xfrm>
          <a:prstGeom prst="rect">
            <a:avLst/>
          </a:prstGeom>
          <a:noFill/>
        </p:spPr>
        <p:txBody>
          <a:bodyPr wrap="square">
            <a:spAutoFit/>
          </a:bodyPr>
          <a:lstStyle/>
          <a:p>
            <a:pPr>
              <a:lnSpc>
                <a:spcPts val="2100"/>
              </a:lnSpc>
              <a:spcBef>
                <a:spcPts val="1200"/>
              </a:spcBef>
              <a:spcAft>
                <a:spcPts val="600"/>
              </a:spcAft>
              <a:buNone/>
            </a:pPr>
            <a:r>
              <a:rPr lang="en-CA" sz="1400" b="1" dirty="0">
                <a:solidFill>
                  <a:srgbClr val="0F1115"/>
                </a:solidFill>
                <a:latin typeface="Times New Roman" panose="02020603050405020304" pitchFamily="18" charset="0"/>
                <a:cs typeface="Times New Roman" panose="02020603050405020304" pitchFamily="18" charset="0"/>
              </a:rPr>
              <a:t>Staffing</a:t>
            </a:r>
          </a:p>
        </p:txBody>
      </p:sp>
      <p:sp>
        <p:nvSpPr>
          <p:cNvPr id="17" name="TextBox 16">
            <a:extLst>
              <a:ext uri="{FF2B5EF4-FFF2-40B4-BE49-F238E27FC236}">
                <a16:creationId xmlns:a16="http://schemas.microsoft.com/office/drawing/2014/main" id="{2196403B-A17A-2E79-AE78-E519BB03FB30}"/>
              </a:ext>
            </a:extLst>
          </p:cNvPr>
          <p:cNvSpPr txBox="1"/>
          <p:nvPr/>
        </p:nvSpPr>
        <p:spPr>
          <a:xfrm>
            <a:off x="4294300" y="3946780"/>
            <a:ext cx="1460628" cy="342401"/>
          </a:xfrm>
          <a:prstGeom prst="rect">
            <a:avLst/>
          </a:prstGeom>
          <a:noFill/>
        </p:spPr>
        <p:txBody>
          <a:bodyPr wrap="square">
            <a:spAutoFit/>
          </a:bodyPr>
          <a:lstStyle/>
          <a:p>
            <a:pPr algn="l">
              <a:lnSpc>
                <a:spcPts val="2100"/>
              </a:lnSpc>
              <a:spcBef>
                <a:spcPts val="1200"/>
              </a:spcBef>
              <a:spcAft>
                <a:spcPts val="600"/>
              </a:spcAft>
              <a:buNone/>
            </a:pPr>
            <a:r>
              <a:rPr lang="en-CA" sz="1400" b="1" dirty="0">
                <a:solidFill>
                  <a:srgbClr val="0F1115"/>
                </a:solidFill>
                <a:latin typeface="Times New Roman" panose="02020603050405020304" pitchFamily="18" charset="0"/>
                <a:cs typeface="Times New Roman" panose="02020603050405020304" pitchFamily="18" charset="0"/>
              </a:rPr>
              <a:t>Risk Factors</a:t>
            </a:r>
          </a:p>
        </p:txBody>
      </p:sp>
      <p:sp>
        <p:nvSpPr>
          <p:cNvPr id="10" name="Date Placeholder 9">
            <a:extLst>
              <a:ext uri="{FF2B5EF4-FFF2-40B4-BE49-F238E27FC236}">
                <a16:creationId xmlns:a16="http://schemas.microsoft.com/office/drawing/2014/main" id="{ECC17358-0BE1-1307-4F8C-84EC149EEAF1}"/>
              </a:ext>
            </a:extLst>
          </p:cNvPr>
          <p:cNvSpPr>
            <a:spLocks noGrp="1"/>
          </p:cNvSpPr>
          <p:nvPr>
            <p:ph type="dt" sz="half" idx="10"/>
          </p:nvPr>
        </p:nvSpPr>
        <p:spPr>
          <a:xfrm>
            <a:off x="830172" y="6356351"/>
            <a:ext cx="2147978" cy="365125"/>
          </a:xfrm>
        </p:spPr>
        <p:txBody>
          <a:bodyPr/>
          <a:lstStyle/>
          <a:p>
            <a:fld id="{F0D9266A-34D5-49FE-BC9B-420F9F433C3C}" type="datetime3">
              <a:rPr lang="en-US" smtClean="0"/>
              <a:t>23 November 2025</a:t>
            </a:fld>
            <a:endParaRPr lang="en-US"/>
          </a:p>
        </p:txBody>
      </p:sp>
      <p:sp>
        <p:nvSpPr>
          <p:cNvPr id="14" name="Footer Placeholder 13">
            <a:extLst>
              <a:ext uri="{FF2B5EF4-FFF2-40B4-BE49-F238E27FC236}">
                <a16:creationId xmlns:a16="http://schemas.microsoft.com/office/drawing/2014/main" id="{2A5FFE5B-1CD4-500F-4912-F687891E6BA1}"/>
              </a:ext>
            </a:extLst>
          </p:cNvPr>
          <p:cNvSpPr>
            <a:spLocks noGrp="1"/>
          </p:cNvSpPr>
          <p:nvPr>
            <p:ph type="ftr" sz="quarter" idx="11"/>
          </p:nvPr>
        </p:nvSpPr>
        <p:spPr>
          <a:xfrm>
            <a:off x="4635036" y="6356351"/>
            <a:ext cx="2915113" cy="365125"/>
          </a:xfrm>
        </p:spPr>
        <p:txBody>
          <a:bodyPr/>
          <a:lstStyle/>
          <a:p>
            <a:r>
              <a:rPr lang="en-US"/>
              <a:t>York Region Crime Analysis</a:t>
            </a:r>
          </a:p>
        </p:txBody>
      </p:sp>
      <p:sp>
        <p:nvSpPr>
          <p:cNvPr id="18" name="Slide Number Placeholder 17">
            <a:extLst>
              <a:ext uri="{FF2B5EF4-FFF2-40B4-BE49-F238E27FC236}">
                <a16:creationId xmlns:a16="http://schemas.microsoft.com/office/drawing/2014/main" id="{978B59BA-9DDC-737D-CBB6-5C6C1F544D9F}"/>
              </a:ext>
            </a:extLst>
          </p:cNvPr>
          <p:cNvSpPr>
            <a:spLocks noGrp="1"/>
          </p:cNvSpPr>
          <p:nvPr>
            <p:ph type="sldNum" sz="quarter" idx="12"/>
          </p:nvPr>
        </p:nvSpPr>
        <p:spPr>
          <a:xfrm>
            <a:off x="8958172" y="6356351"/>
            <a:ext cx="2147978" cy="365125"/>
          </a:xfrm>
        </p:spPr>
        <p:txBody>
          <a:bodyPr/>
          <a:lstStyle/>
          <a:p>
            <a:fld id="{C1FF6DA9-008F-8B48-92A6-B652298478BF}" type="slidenum">
              <a:rPr lang="en-US" smtClean="0"/>
              <a:t>6</a:t>
            </a:fld>
            <a:endParaRPr lang="en-US"/>
          </a:p>
        </p:txBody>
      </p:sp>
      <p:pic>
        <p:nvPicPr>
          <p:cNvPr id="33" name="Picture 32">
            <a:extLst>
              <a:ext uri="{FF2B5EF4-FFF2-40B4-BE49-F238E27FC236}">
                <a16:creationId xmlns:a16="http://schemas.microsoft.com/office/drawing/2014/main" id="{E71BB462-2132-DC58-6DC8-1F0A78C89DBD}"/>
              </a:ext>
            </a:extLst>
          </p:cNvPr>
          <p:cNvPicPr>
            <a:picLocks noChangeAspect="1"/>
          </p:cNvPicPr>
          <p:nvPr/>
        </p:nvPicPr>
        <p:blipFill>
          <a:blip r:embed="rId9"/>
          <a:stretch>
            <a:fillRect/>
          </a:stretch>
        </p:blipFill>
        <p:spPr>
          <a:xfrm>
            <a:off x="676275" y="3878876"/>
            <a:ext cx="2444113" cy="2490965"/>
          </a:xfrm>
          <a:prstGeom prst="rect">
            <a:avLst/>
          </a:prstGeom>
        </p:spPr>
      </p:pic>
      <p:sp>
        <p:nvSpPr>
          <p:cNvPr id="34" name="TextBox 33">
            <a:extLst>
              <a:ext uri="{FF2B5EF4-FFF2-40B4-BE49-F238E27FC236}">
                <a16:creationId xmlns:a16="http://schemas.microsoft.com/office/drawing/2014/main" id="{2C648B85-50D2-B8E5-A39C-808FF5AA20E1}"/>
              </a:ext>
            </a:extLst>
          </p:cNvPr>
          <p:cNvSpPr txBox="1"/>
          <p:nvPr/>
        </p:nvSpPr>
        <p:spPr>
          <a:xfrm>
            <a:off x="1067351" y="3984955"/>
            <a:ext cx="2147978" cy="336439"/>
          </a:xfrm>
          <a:prstGeom prst="rect">
            <a:avLst/>
          </a:prstGeom>
          <a:noFill/>
        </p:spPr>
        <p:txBody>
          <a:bodyPr wrap="square">
            <a:spAutoFit/>
          </a:bodyPr>
          <a:lstStyle/>
          <a:p>
            <a:pPr>
              <a:lnSpc>
                <a:spcPts val="2100"/>
              </a:lnSpc>
              <a:spcBef>
                <a:spcPts val="1200"/>
              </a:spcBef>
              <a:spcAft>
                <a:spcPts val="600"/>
              </a:spcAft>
            </a:pPr>
            <a:r>
              <a:rPr lang="en-CA" sz="1400" b="1" dirty="0">
                <a:solidFill>
                  <a:srgbClr val="0F1115"/>
                </a:solidFill>
                <a:latin typeface="Times New Roman" panose="02020603050405020304" pitchFamily="18" charset="0"/>
                <a:cs typeface="Times New Roman" panose="02020603050405020304" pitchFamily="18" charset="0"/>
              </a:rPr>
              <a:t>Operational Correlation</a:t>
            </a:r>
          </a:p>
        </p:txBody>
      </p:sp>
      <p:pic>
        <p:nvPicPr>
          <p:cNvPr id="36" name="Picture 35">
            <a:extLst>
              <a:ext uri="{FF2B5EF4-FFF2-40B4-BE49-F238E27FC236}">
                <a16:creationId xmlns:a16="http://schemas.microsoft.com/office/drawing/2014/main" id="{C354B817-FB27-4BEB-BCFC-EF1707110B44}"/>
              </a:ext>
            </a:extLst>
          </p:cNvPr>
          <p:cNvPicPr>
            <a:picLocks noChangeAspect="1"/>
          </p:cNvPicPr>
          <p:nvPr/>
        </p:nvPicPr>
        <p:blipFill>
          <a:blip r:embed="rId10"/>
          <a:stretch>
            <a:fillRect/>
          </a:stretch>
        </p:blipFill>
        <p:spPr>
          <a:xfrm>
            <a:off x="676274" y="1276818"/>
            <a:ext cx="2444115" cy="2602056"/>
          </a:xfrm>
          <a:prstGeom prst="rect">
            <a:avLst/>
          </a:prstGeom>
        </p:spPr>
      </p:pic>
    </p:spTree>
    <p:extLst>
      <p:ext uri="{BB962C8B-B14F-4D97-AF65-F5344CB8AC3E}">
        <p14:creationId xmlns:p14="http://schemas.microsoft.com/office/powerpoint/2010/main" val="525809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52932" y="274321"/>
            <a:ext cx="10486140" cy="769441"/>
          </a:xfrm>
          <a:prstGeom prst="rect">
            <a:avLst/>
          </a:prstGeom>
          <a:noFill/>
        </p:spPr>
        <p:txBody>
          <a:bodyPr wrap="none">
            <a:spAutoFit/>
          </a:bodyPr>
          <a:lstStyle/>
          <a:p>
            <a:pPr algn="ctr">
              <a:defRPr sz="2400" b="1"/>
            </a:pPr>
            <a:r>
              <a:rPr sz="4400" dirty="0">
                <a:latin typeface="Times New Roman" panose="02020603050405020304" pitchFamily="18" charset="0"/>
                <a:cs typeface="Times New Roman" panose="02020603050405020304" pitchFamily="18" charset="0"/>
              </a:rPr>
              <a:t>Yearly Crime Trends &amp; The 2024 Anomaly</a:t>
            </a:r>
          </a:p>
        </p:txBody>
      </p:sp>
      <p:pic>
        <p:nvPicPr>
          <p:cNvPr id="4" name="Picture 3" descr="image.png"/>
          <p:cNvPicPr>
            <a:picLocks noChangeAspect="1"/>
          </p:cNvPicPr>
          <p:nvPr/>
        </p:nvPicPr>
        <p:blipFill>
          <a:blip r:embed="rId3"/>
          <a:stretch>
            <a:fillRect/>
          </a:stretch>
        </p:blipFill>
        <p:spPr>
          <a:xfrm>
            <a:off x="585786" y="1185823"/>
            <a:ext cx="5657697" cy="3306486"/>
          </a:xfrm>
          <a:prstGeom prst="rect">
            <a:avLst/>
          </a:prstGeom>
        </p:spPr>
      </p:pic>
      <p:pic>
        <p:nvPicPr>
          <p:cNvPr id="5" name="Picture 4" descr="image.png"/>
          <p:cNvPicPr>
            <a:picLocks noChangeAspect="1"/>
          </p:cNvPicPr>
          <p:nvPr/>
        </p:nvPicPr>
        <p:blipFill>
          <a:blip r:embed="rId4"/>
          <a:stretch>
            <a:fillRect/>
          </a:stretch>
        </p:blipFill>
        <p:spPr>
          <a:xfrm>
            <a:off x="5785930" y="1185823"/>
            <a:ext cx="5796470" cy="3306486"/>
          </a:xfrm>
          <a:prstGeom prst="rect">
            <a:avLst/>
          </a:prstGeom>
        </p:spPr>
      </p:pic>
      <p:sp>
        <p:nvSpPr>
          <p:cNvPr id="6" name="TextBox 5"/>
          <p:cNvSpPr txBox="1"/>
          <p:nvPr/>
        </p:nvSpPr>
        <p:spPr>
          <a:xfrm>
            <a:off x="2019145" y="4685690"/>
            <a:ext cx="9040741" cy="2000548"/>
          </a:xfrm>
          <a:prstGeom prst="rect">
            <a:avLst/>
          </a:prstGeom>
          <a:noFill/>
        </p:spPr>
        <p:txBody>
          <a:bodyPr wrap="square">
            <a:spAutoFit/>
          </a:bodyPr>
          <a:lstStyle/>
          <a:p>
            <a:r>
              <a:rPr lang="en-CA" b="1" dirty="0">
                <a:latin typeface="Times New Roman" panose="02020603050405020304" pitchFamily="18" charset="0"/>
                <a:cs typeface="Times New Roman" panose="02020603050405020304" pitchFamily="18" charset="0"/>
              </a:rPr>
              <a:t>Primary Drivers of the 2024 Anomaly:</a:t>
            </a:r>
            <a:endParaRPr lang="en-CA"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CA" dirty="0">
                <a:latin typeface="Times New Roman" panose="02020603050405020304" pitchFamily="18" charset="0"/>
                <a:cs typeface="Times New Roman" panose="02020603050405020304" pitchFamily="18" charset="0"/>
              </a:rPr>
              <a:t>A significant surge in </a:t>
            </a:r>
            <a:r>
              <a:rPr lang="en-CA" b="1" dirty="0">
                <a:latin typeface="Times New Roman" panose="02020603050405020304" pitchFamily="18" charset="0"/>
                <a:cs typeface="Times New Roman" panose="02020603050405020304" pitchFamily="18" charset="0"/>
              </a:rPr>
              <a:t>violent crime, particularly gun violence.</a:t>
            </a:r>
            <a:endParaRPr lang="en-CA"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CA" b="1" dirty="0">
                <a:latin typeface="Times New Roman" panose="02020603050405020304" pitchFamily="18" charset="0"/>
                <a:cs typeface="Times New Roman" panose="02020603050405020304" pitchFamily="18" charset="0"/>
              </a:rPr>
              <a:t>Organized crime activity</a:t>
            </a:r>
            <a:r>
              <a:rPr lang="en-CA" dirty="0">
                <a:latin typeface="Times New Roman" panose="02020603050405020304" pitchFamily="18" charset="0"/>
                <a:cs typeface="Times New Roman" panose="02020603050405020304" pitchFamily="18" charset="0"/>
              </a:rPr>
              <a:t> driving nationwide increases in auto theft.</a:t>
            </a:r>
          </a:p>
          <a:p>
            <a:pPr marL="742950" lvl="1" indent="-285750">
              <a:buFont typeface="Arial" panose="020B0604020202020204" pitchFamily="34" charset="0"/>
              <a:buChar char="•"/>
            </a:pPr>
            <a:r>
              <a:rPr lang="en-CA" b="1" dirty="0">
                <a:latin typeface="Times New Roman" panose="02020603050405020304" pitchFamily="18" charset="0"/>
                <a:cs typeface="Times New Roman" panose="02020603050405020304" pitchFamily="18" charset="0"/>
              </a:rPr>
              <a:t>Ongoing conflicts within the tow truck industry</a:t>
            </a:r>
            <a:r>
              <a:rPr lang="en-CA" dirty="0">
                <a:latin typeface="Times New Roman" panose="02020603050405020304" pitchFamily="18" charset="0"/>
                <a:cs typeface="Times New Roman" panose="02020603050405020304" pitchFamily="18" charset="0"/>
              </a:rPr>
              <a:t>, leading to gun violence and arson.</a:t>
            </a:r>
          </a:p>
          <a:p>
            <a:pPr marL="742950" lvl="1" indent="-285750">
              <a:buFont typeface="Arial" panose="020B0604020202020204" pitchFamily="34" charset="0"/>
              <a:buChar char="•"/>
            </a:pPr>
            <a:r>
              <a:rPr lang="en-CA" dirty="0">
                <a:latin typeface="Times New Roman" panose="02020603050405020304" pitchFamily="18" charset="0"/>
                <a:cs typeface="Times New Roman" panose="02020603050405020304" pitchFamily="18" charset="0"/>
              </a:rPr>
              <a:t>Proliferation of </a:t>
            </a:r>
            <a:r>
              <a:rPr lang="en-CA" b="1" dirty="0">
                <a:latin typeface="Times New Roman" panose="02020603050405020304" pitchFamily="18" charset="0"/>
                <a:cs typeface="Times New Roman" panose="02020603050405020304" pitchFamily="18" charset="0"/>
              </a:rPr>
              <a:t>illegal firearms.</a:t>
            </a:r>
            <a:endParaRPr lang="en-CA"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CA" dirty="0">
                <a:latin typeface="Times New Roman" panose="02020603050405020304" pitchFamily="18" charset="0"/>
                <a:cs typeface="Times New Roman" panose="02020603050405020304" pitchFamily="18" charset="0"/>
              </a:rPr>
              <a:t>Challenges related to the national bail system for firearm offences.</a:t>
            </a:r>
          </a:p>
          <a:p>
            <a:pPr>
              <a:spcAft>
                <a:spcPts val="800"/>
              </a:spcAft>
              <a:defRPr sz="1400" b="1"/>
            </a:pPr>
            <a:endParaRPr sz="1600"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C7492FD9-C143-8FF3-0DD7-703F00C3D869}"/>
              </a:ext>
            </a:extLst>
          </p:cNvPr>
          <p:cNvSpPr>
            <a:spLocks noGrp="1"/>
          </p:cNvSpPr>
          <p:nvPr>
            <p:ph type="dt" sz="half" idx="10"/>
          </p:nvPr>
        </p:nvSpPr>
        <p:spPr/>
        <p:txBody>
          <a:bodyPr/>
          <a:lstStyle/>
          <a:p>
            <a:fld id="{8F2E84E4-C037-47D5-B6C3-F2E7CB7BC21C}" type="datetime3">
              <a:rPr lang="en-US" smtClean="0"/>
              <a:t>23 November 2025</a:t>
            </a:fld>
            <a:endParaRPr lang="en-US"/>
          </a:p>
        </p:txBody>
      </p:sp>
      <p:sp>
        <p:nvSpPr>
          <p:cNvPr id="8" name="Footer Placeholder 7">
            <a:extLst>
              <a:ext uri="{FF2B5EF4-FFF2-40B4-BE49-F238E27FC236}">
                <a16:creationId xmlns:a16="http://schemas.microsoft.com/office/drawing/2014/main" id="{55D70822-BC97-5D19-4EFB-9B2C4FE4367B}"/>
              </a:ext>
            </a:extLst>
          </p:cNvPr>
          <p:cNvSpPr>
            <a:spLocks noGrp="1"/>
          </p:cNvSpPr>
          <p:nvPr>
            <p:ph type="ftr" sz="quarter" idx="11"/>
          </p:nvPr>
        </p:nvSpPr>
        <p:spPr/>
        <p:txBody>
          <a:bodyPr/>
          <a:lstStyle/>
          <a:p>
            <a:r>
              <a:rPr lang="en-US" dirty="0"/>
              <a:t>York Region Crime Analysis</a:t>
            </a:r>
          </a:p>
        </p:txBody>
      </p:sp>
      <p:sp>
        <p:nvSpPr>
          <p:cNvPr id="9" name="Slide Number Placeholder 8">
            <a:extLst>
              <a:ext uri="{FF2B5EF4-FFF2-40B4-BE49-F238E27FC236}">
                <a16:creationId xmlns:a16="http://schemas.microsoft.com/office/drawing/2014/main" id="{0994362F-C101-E7FB-915B-475FE13676B8}"/>
              </a:ext>
            </a:extLst>
          </p:cNvPr>
          <p:cNvSpPr>
            <a:spLocks noGrp="1"/>
          </p:cNvSpPr>
          <p:nvPr>
            <p:ph type="sldNum" sz="quarter" idx="12"/>
          </p:nvPr>
        </p:nvSpPr>
        <p:spPr/>
        <p:txBody>
          <a:bodyPr/>
          <a:lstStyle/>
          <a:p>
            <a:fld id="{C1FF6DA9-008F-8B48-92A6-B652298478BF}" type="slidenum">
              <a:rPr lang="en-US" smtClean="0"/>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3608D50-582B-A87C-D2C0-4F8F3EF95280}"/>
              </a:ext>
            </a:extLst>
          </p:cNvPr>
          <p:cNvPicPr>
            <a:picLocks noChangeAspect="1"/>
          </p:cNvPicPr>
          <p:nvPr/>
        </p:nvPicPr>
        <p:blipFill>
          <a:blip r:embed="rId3"/>
          <a:stretch>
            <a:fillRect/>
          </a:stretch>
        </p:blipFill>
        <p:spPr>
          <a:xfrm>
            <a:off x="1693453" y="1315785"/>
            <a:ext cx="9060835" cy="5040566"/>
          </a:xfrm>
          <a:prstGeom prst="rect">
            <a:avLst/>
          </a:prstGeom>
        </p:spPr>
      </p:pic>
      <p:sp>
        <p:nvSpPr>
          <p:cNvPr id="3" name="TextBox 2"/>
          <p:cNvSpPr txBox="1"/>
          <p:nvPr/>
        </p:nvSpPr>
        <p:spPr>
          <a:xfrm>
            <a:off x="2043221" y="274321"/>
            <a:ext cx="8105552" cy="769441"/>
          </a:xfrm>
          <a:prstGeom prst="rect">
            <a:avLst/>
          </a:prstGeom>
          <a:noFill/>
        </p:spPr>
        <p:txBody>
          <a:bodyPr wrap="none">
            <a:spAutoFit/>
          </a:bodyPr>
          <a:lstStyle/>
          <a:p>
            <a:pPr algn="ctr">
              <a:defRPr sz="2400" b="1"/>
            </a:pPr>
            <a:r>
              <a:rPr sz="4400" dirty="0">
                <a:latin typeface="Times New Roman" panose="02020603050405020304" pitchFamily="18" charset="0"/>
                <a:cs typeface="Times New Roman" panose="02020603050405020304" pitchFamily="18" charset="0"/>
              </a:rPr>
              <a:t>Crime Forecasting</a:t>
            </a:r>
            <a:r>
              <a:rPr lang="en-CA" sz="4400" dirty="0">
                <a:latin typeface="Times New Roman" panose="02020603050405020304" pitchFamily="18" charset="0"/>
                <a:cs typeface="Times New Roman" panose="02020603050405020304" pitchFamily="18" charset="0"/>
              </a:rPr>
              <a:t> for 2025-2027</a:t>
            </a:r>
            <a:endParaRPr sz="4400"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3FC5F5DC-8931-AB72-AEDF-EC8688959A20}"/>
              </a:ext>
            </a:extLst>
          </p:cNvPr>
          <p:cNvSpPr>
            <a:spLocks noGrp="1"/>
          </p:cNvSpPr>
          <p:nvPr>
            <p:ph type="dt" sz="half" idx="10"/>
          </p:nvPr>
        </p:nvSpPr>
        <p:spPr/>
        <p:txBody>
          <a:bodyPr/>
          <a:lstStyle/>
          <a:p>
            <a:fld id="{CBC9BB95-92BC-4D92-9CE0-8E5213CCDBEE}" type="datetime3">
              <a:rPr lang="en-US" smtClean="0"/>
              <a:t>23 November 2025</a:t>
            </a:fld>
            <a:endParaRPr lang="en-US"/>
          </a:p>
        </p:txBody>
      </p:sp>
      <p:sp>
        <p:nvSpPr>
          <p:cNvPr id="8" name="Footer Placeholder 7">
            <a:extLst>
              <a:ext uri="{FF2B5EF4-FFF2-40B4-BE49-F238E27FC236}">
                <a16:creationId xmlns:a16="http://schemas.microsoft.com/office/drawing/2014/main" id="{0A563893-F4BD-2B2A-0D22-6C033DA46CFC}"/>
              </a:ext>
            </a:extLst>
          </p:cNvPr>
          <p:cNvSpPr>
            <a:spLocks noGrp="1"/>
          </p:cNvSpPr>
          <p:nvPr>
            <p:ph type="ftr" sz="quarter" idx="11"/>
          </p:nvPr>
        </p:nvSpPr>
        <p:spPr/>
        <p:txBody>
          <a:bodyPr/>
          <a:lstStyle/>
          <a:p>
            <a:r>
              <a:rPr lang="en-US"/>
              <a:t>York Region Crime Analysis</a:t>
            </a:r>
          </a:p>
        </p:txBody>
      </p:sp>
      <p:sp>
        <p:nvSpPr>
          <p:cNvPr id="9" name="Slide Number Placeholder 8">
            <a:extLst>
              <a:ext uri="{FF2B5EF4-FFF2-40B4-BE49-F238E27FC236}">
                <a16:creationId xmlns:a16="http://schemas.microsoft.com/office/drawing/2014/main" id="{BCFF3A01-7B57-12E6-FEAA-11E5068A483A}"/>
              </a:ext>
            </a:extLst>
          </p:cNvPr>
          <p:cNvSpPr>
            <a:spLocks noGrp="1"/>
          </p:cNvSpPr>
          <p:nvPr>
            <p:ph type="sldNum" sz="quarter" idx="12"/>
          </p:nvPr>
        </p:nvSpPr>
        <p:spPr/>
        <p:txBody>
          <a:bodyPr/>
          <a:lstStyle/>
          <a:p>
            <a:fld id="{C1FF6DA9-008F-8B48-92A6-B652298478BF}" type="slidenum">
              <a:rPr lang="en-US" smtClean="0"/>
              <a:t>8</a:t>
            </a:fld>
            <a:endParaRPr lang="en-US"/>
          </a:p>
        </p:txBody>
      </p:sp>
      <p:sp>
        <p:nvSpPr>
          <p:cNvPr id="12" name="TextBox 11">
            <a:extLst>
              <a:ext uri="{FF2B5EF4-FFF2-40B4-BE49-F238E27FC236}">
                <a16:creationId xmlns:a16="http://schemas.microsoft.com/office/drawing/2014/main" id="{5EDCC19D-6144-299A-ED37-CAF5E40770CD}"/>
              </a:ext>
            </a:extLst>
          </p:cNvPr>
          <p:cNvSpPr txBox="1"/>
          <p:nvPr/>
        </p:nvSpPr>
        <p:spPr>
          <a:xfrm>
            <a:off x="3223130" y="4839377"/>
            <a:ext cx="7230784" cy="1220847"/>
          </a:xfrm>
          <a:prstGeom prst="rect">
            <a:avLst/>
          </a:prstGeom>
          <a:noFill/>
        </p:spPr>
        <p:txBody>
          <a:bodyPr wrap="square">
            <a:spAutoFit/>
          </a:bodyPr>
          <a:lstStyle/>
          <a:p>
            <a:pPr>
              <a:spcAft>
                <a:spcPts val="800"/>
              </a:spcAft>
              <a:defRPr sz="1400" b="1"/>
            </a:pPr>
            <a:r>
              <a:rPr sz="1600" dirty="0">
                <a:latin typeface="Times New Roman" panose="02020603050405020304" pitchFamily="18" charset="0"/>
                <a:cs typeface="Times New Roman" panose="02020603050405020304" pitchFamily="18" charset="0"/>
              </a:rPr>
              <a:t>Continued decline through 2027 provides opportunity for targeted interventions</a:t>
            </a:r>
          </a:p>
          <a:p>
            <a:pPr>
              <a:spcAft>
                <a:spcPts val="400"/>
              </a:spcAft>
              <a:defRPr sz="1000"/>
            </a:pPr>
            <a:r>
              <a:rPr sz="1100" dirty="0">
                <a:latin typeface="Times New Roman" panose="02020603050405020304" pitchFamily="18" charset="0"/>
                <a:cs typeface="Times New Roman" panose="02020603050405020304" pitchFamily="18" charset="0"/>
              </a:rPr>
              <a:t>Priority: Focus resources on high-risk districts while trend is favorable</a:t>
            </a:r>
          </a:p>
          <a:p>
            <a:pPr>
              <a:spcAft>
                <a:spcPts val="400"/>
              </a:spcAft>
              <a:defRPr sz="1000"/>
            </a:pPr>
            <a:r>
              <a:rPr sz="1100" dirty="0">
                <a:latin typeface="Times New Roman" panose="02020603050405020304" pitchFamily="18" charset="0"/>
                <a:cs typeface="Times New Roman" panose="02020603050405020304" pitchFamily="18" charset="0"/>
              </a:rPr>
              <a:t>Action: Use forecasting to optimize patrol schedules and resource allocation</a:t>
            </a:r>
          </a:p>
          <a:p>
            <a:pPr>
              <a:spcAft>
                <a:spcPts val="400"/>
              </a:spcAft>
              <a:defRPr sz="1000"/>
            </a:pPr>
            <a:r>
              <a:rPr lang="en-CA" sz="1100" dirty="0">
                <a:latin typeface="Times New Roman" panose="02020603050405020304" pitchFamily="18" charset="0"/>
                <a:cs typeface="Times New Roman" panose="02020603050405020304" pitchFamily="18" charset="0"/>
              </a:rPr>
              <a:t>Data</a:t>
            </a:r>
            <a:r>
              <a:rPr sz="1100" dirty="0">
                <a:latin typeface="Times New Roman" panose="02020603050405020304" pitchFamily="18" charset="0"/>
                <a:cs typeface="Times New Roman" panose="02020603050405020304" pitchFamily="18" charset="0"/>
              </a:rPr>
              <a:t>: </a:t>
            </a:r>
            <a:r>
              <a:rPr lang="en-CA" sz="1100" dirty="0">
                <a:latin typeface="Times New Roman" panose="02020603050405020304" pitchFamily="18" charset="0"/>
                <a:cs typeface="Times New Roman" panose="02020603050405020304" pitchFamily="18" charset="0"/>
              </a:rPr>
              <a:t>The 2024 peak is treated as a statistical outlier to build a stable forecasting model; however, our strategic response is 	directly informed by the drivers of that peak</a:t>
            </a:r>
            <a:endParaRPr sz="11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1D4BC3-CCA2-27CF-88B2-9DB63B32CED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152CCE0-ADF1-FA1F-328A-A1C2E33FDD2F}"/>
              </a:ext>
            </a:extLst>
          </p:cNvPr>
          <p:cNvSpPr txBox="1"/>
          <p:nvPr/>
        </p:nvSpPr>
        <p:spPr>
          <a:xfrm>
            <a:off x="1167340" y="274321"/>
            <a:ext cx="9857314" cy="769441"/>
          </a:xfrm>
          <a:prstGeom prst="rect">
            <a:avLst/>
          </a:prstGeom>
          <a:noFill/>
        </p:spPr>
        <p:txBody>
          <a:bodyPr wrap="none">
            <a:spAutoFit/>
          </a:bodyPr>
          <a:lstStyle/>
          <a:p>
            <a:pPr algn="ctr">
              <a:defRPr sz="2400" b="1"/>
            </a:pPr>
            <a:r>
              <a:rPr lang="en-CA" sz="4400" b="1" dirty="0">
                <a:latin typeface="Times New Roman" panose="02020603050405020304" pitchFamily="18" charset="0"/>
                <a:cs typeface="Times New Roman" panose="02020603050405020304" pitchFamily="18" charset="0"/>
              </a:rPr>
              <a:t>Forecasted Decline And Targeted Action</a:t>
            </a:r>
            <a:endParaRPr sz="4400" b="1" dirty="0">
              <a:latin typeface="Times New Roman" panose="02020603050405020304" pitchFamily="18" charset="0"/>
              <a:cs typeface="Times New Roman" panose="02020603050405020304" pitchFamily="18" charset="0"/>
            </a:endParaRPr>
          </a:p>
        </p:txBody>
      </p:sp>
      <p:pic>
        <p:nvPicPr>
          <p:cNvPr id="5" name="Picture 4" descr="image.png">
            <a:extLst>
              <a:ext uri="{FF2B5EF4-FFF2-40B4-BE49-F238E27FC236}">
                <a16:creationId xmlns:a16="http://schemas.microsoft.com/office/drawing/2014/main" id="{0FFDC3BD-5B68-8EC1-B910-FCB45FA8216B}"/>
              </a:ext>
            </a:extLst>
          </p:cNvPr>
          <p:cNvPicPr>
            <a:picLocks noChangeAspect="1"/>
          </p:cNvPicPr>
          <p:nvPr/>
        </p:nvPicPr>
        <p:blipFill>
          <a:blip r:embed="rId3"/>
          <a:stretch>
            <a:fillRect/>
          </a:stretch>
        </p:blipFill>
        <p:spPr>
          <a:xfrm>
            <a:off x="2452518" y="1092262"/>
            <a:ext cx="7334994" cy="5312589"/>
          </a:xfrm>
          <a:prstGeom prst="rect">
            <a:avLst/>
          </a:prstGeom>
        </p:spPr>
      </p:pic>
      <p:sp>
        <p:nvSpPr>
          <p:cNvPr id="6" name="TextBox 5">
            <a:extLst>
              <a:ext uri="{FF2B5EF4-FFF2-40B4-BE49-F238E27FC236}">
                <a16:creationId xmlns:a16="http://schemas.microsoft.com/office/drawing/2014/main" id="{A16B85F8-47EF-2855-D07E-D487987260F2}"/>
              </a:ext>
            </a:extLst>
          </p:cNvPr>
          <p:cNvSpPr txBox="1"/>
          <p:nvPr/>
        </p:nvSpPr>
        <p:spPr>
          <a:xfrm>
            <a:off x="5480198" y="2064775"/>
            <a:ext cx="3860800" cy="1446550"/>
          </a:xfrm>
          <a:prstGeom prst="rect">
            <a:avLst/>
          </a:prstGeom>
          <a:noFill/>
        </p:spPr>
        <p:txBody>
          <a:bodyPr wrap="square">
            <a:spAutoFit/>
          </a:bodyPr>
          <a:lstStyle/>
          <a:p>
            <a:pPr>
              <a:spcAft>
                <a:spcPts val="800"/>
              </a:spcAft>
              <a:defRPr sz="1400" b="1"/>
            </a:pPr>
            <a:r>
              <a:rPr lang="en-CA" b="1" dirty="0">
                <a:latin typeface="Times New Roman" panose="02020603050405020304" pitchFamily="18" charset="0"/>
                <a:cs typeface="Times New Roman" panose="02020603050405020304" pitchFamily="18" charset="0"/>
              </a:rPr>
              <a:t>Turning Data into a Strategic Advantage</a:t>
            </a:r>
            <a:endParaRPr sz="1600" dirty="0">
              <a:latin typeface="Times New Roman" panose="02020603050405020304" pitchFamily="18" charset="0"/>
              <a:cs typeface="Times New Roman" panose="02020603050405020304" pitchFamily="18" charset="0"/>
            </a:endParaRPr>
          </a:p>
          <a:p>
            <a:pPr marL="285750" indent="-285750">
              <a:spcAft>
                <a:spcPts val="400"/>
              </a:spcAft>
              <a:buFont typeface="Arial" panose="020B0604020202020204" pitchFamily="34" charset="0"/>
              <a:buChar char="•"/>
              <a:defRPr sz="1000"/>
            </a:pPr>
            <a:r>
              <a:rPr sz="1600" b="1" dirty="0">
                <a:latin typeface="Times New Roman" panose="02020603050405020304" pitchFamily="18" charset="0"/>
                <a:cs typeface="Times New Roman" panose="02020603050405020304" pitchFamily="18" charset="0"/>
              </a:rPr>
              <a:t>Priority: </a:t>
            </a:r>
            <a:r>
              <a:rPr sz="1600" dirty="0">
                <a:latin typeface="Times New Roman" panose="02020603050405020304" pitchFamily="18" charset="0"/>
                <a:cs typeface="Times New Roman" panose="02020603050405020304" pitchFamily="18" charset="0"/>
              </a:rPr>
              <a:t>Focus resources on high-risk districts while trend is favorable</a:t>
            </a:r>
          </a:p>
          <a:p>
            <a:pPr marL="285750" indent="-285750">
              <a:spcAft>
                <a:spcPts val="400"/>
              </a:spcAft>
              <a:buFont typeface="Arial" panose="020B0604020202020204" pitchFamily="34" charset="0"/>
              <a:buChar char="•"/>
              <a:defRPr sz="1000"/>
            </a:pPr>
            <a:r>
              <a:rPr sz="1600" b="1" dirty="0">
                <a:latin typeface="Times New Roman" panose="02020603050405020304" pitchFamily="18" charset="0"/>
                <a:cs typeface="Times New Roman" panose="02020603050405020304" pitchFamily="18" charset="0"/>
              </a:rPr>
              <a:t>Action: </a:t>
            </a:r>
            <a:r>
              <a:rPr sz="1600" dirty="0">
                <a:latin typeface="Times New Roman" panose="02020603050405020304" pitchFamily="18" charset="0"/>
                <a:cs typeface="Times New Roman" panose="02020603050405020304" pitchFamily="18" charset="0"/>
              </a:rPr>
              <a:t>Use forecasting to optimize patrol schedules and resource allocation</a:t>
            </a:r>
          </a:p>
        </p:txBody>
      </p:sp>
      <p:sp>
        <p:nvSpPr>
          <p:cNvPr id="2" name="Date Placeholder 1">
            <a:extLst>
              <a:ext uri="{FF2B5EF4-FFF2-40B4-BE49-F238E27FC236}">
                <a16:creationId xmlns:a16="http://schemas.microsoft.com/office/drawing/2014/main" id="{604AD745-399B-0E06-346A-A04F90C0D188}"/>
              </a:ext>
            </a:extLst>
          </p:cNvPr>
          <p:cNvSpPr>
            <a:spLocks noGrp="1"/>
          </p:cNvSpPr>
          <p:nvPr>
            <p:ph type="dt" sz="half" idx="10"/>
          </p:nvPr>
        </p:nvSpPr>
        <p:spPr/>
        <p:txBody>
          <a:bodyPr/>
          <a:lstStyle/>
          <a:p>
            <a:fld id="{CF0160F9-68E2-47DE-BD2D-9F8B2C0C2841}" type="datetime3">
              <a:rPr lang="en-US" smtClean="0"/>
              <a:t>23 November 2025</a:t>
            </a:fld>
            <a:endParaRPr lang="en-US"/>
          </a:p>
        </p:txBody>
      </p:sp>
      <p:sp>
        <p:nvSpPr>
          <p:cNvPr id="8" name="Footer Placeholder 7">
            <a:extLst>
              <a:ext uri="{FF2B5EF4-FFF2-40B4-BE49-F238E27FC236}">
                <a16:creationId xmlns:a16="http://schemas.microsoft.com/office/drawing/2014/main" id="{EE1190D1-4271-59EE-4EFD-5D9B96321D6A}"/>
              </a:ext>
            </a:extLst>
          </p:cNvPr>
          <p:cNvSpPr>
            <a:spLocks noGrp="1"/>
          </p:cNvSpPr>
          <p:nvPr>
            <p:ph type="ftr" sz="quarter" idx="11"/>
          </p:nvPr>
        </p:nvSpPr>
        <p:spPr/>
        <p:txBody>
          <a:bodyPr/>
          <a:lstStyle/>
          <a:p>
            <a:r>
              <a:rPr lang="en-US"/>
              <a:t>York Region Crime Analysis</a:t>
            </a:r>
          </a:p>
        </p:txBody>
      </p:sp>
      <p:sp>
        <p:nvSpPr>
          <p:cNvPr id="9" name="Slide Number Placeholder 8">
            <a:extLst>
              <a:ext uri="{FF2B5EF4-FFF2-40B4-BE49-F238E27FC236}">
                <a16:creationId xmlns:a16="http://schemas.microsoft.com/office/drawing/2014/main" id="{358E7F26-3A73-9A6D-9C58-A021EDD5DC9D}"/>
              </a:ext>
            </a:extLst>
          </p:cNvPr>
          <p:cNvSpPr>
            <a:spLocks noGrp="1"/>
          </p:cNvSpPr>
          <p:nvPr>
            <p:ph type="sldNum" sz="quarter" idx="12"/>
          </p:nvPr>
        </p:nvSpPr>
        <p:spPr/>
        <p:txBody>
          <a:bodyPr/>
          <a:lstStyle/>
          <a:p>
            <a:fld id="{C1FF6DA9-008F-8B48-92A6-B652298478BF}" type="slidenum">
              <a:rPr lang="en-US" smtClean="0"/>
              <a:t>9</a:t>
            </a:fld>
            <a:endParaRPr lang="en-US"/>
          </a:p>
        </p:txBody>
      </p:sp>
    </p:spTree>
    <p:extLst>
      <p:ext uri="{BB962C8B-B14F-4D97-AF65-F5344CB8AC3E}">
        <p14:creationId xmlns:p14="http://schemas.microsoft.com/office/powerpoint/2010/main" val="34444712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2336</TotalTime>
  <Words>3150</Words>
  <Application>Microsoft Office PowerPoint</Application>
  <PresentationFormat>Widescreen</PresentationFormat>
  <Paragraphs>332</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Times New Roman</vt:lpstr>
      <vt:lpstr>Wingdings</vt:lpstr>
      <vt:lpstr>Office Theme</vt:lpstr>
      <vt:lpstr>York Region Crime Analysis: A Data-Driven Plan for 2025-2027</vt:lpstr>
      <vt:lpstr>Table of Contents</vt:lpstr>
      <vt:lpstr>Analysis Methodology</vt:lpstr>
      <vt:lpstr>PowerPoint Presentation</vt:lpstr>
      <vt:lpstr>Crime Category Distribution</vt:lpstr>
      <vt:lpstr>The Crime-Staffing Feedback Loop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Fuxi Ma</dc:creator>
  <cp:keywords/>
  <dc:description>generated using python-pptx</dc:description>
  <cp:lastModifiedBy>Fuxi Ma</cp:lastModifiedBy>
  <cp:revision>93</cp:revision>
  <dcterms:created xsi:type="dcterms:W3CDTF">2013-01-27T09:14:16Z</dcterms:created>
  <dcterms:modified xsi:type="dcterms:W3CDTF">2025-11-24T00:45:13Z</dcterms:modified>
  <cp:category/>
</cp:coreProperties>
</file>

<file path=docProps/thumbnail.jpeg>
</file>